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8" r:id="rId3"/>
    <p:sldId id="276" r:id="rId4"/>
    <p:sldId id="274" r:id="rId5"/>
    <p:sldId id="267" r:id="rId6"/>
    <p:sldId id="264" r:id="rId7"/>
    <p:sldId id="281" r:id="rId8"/>
    <p:sldId id="280" r:id="rId9"/>
    <p:sldId id="293" r:id="rId10"/>
    <p:sldId id="286" r:id="rId11"/>
    <p:sldId id="295" r:id="rId12"/>
    <p:sldId id="294" r:id="rId13"/>
    <p:sldId id="284" r:id="rId14"/>
    <p:sldId id="272" r:id="rId15"/>
    <p:sldId id="25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D232F"/>
    <a:srgbClr val="4F81BD"/>
    <a:srgbClr val="A9636D"/>
    <a:srgbClr val="00823B"/>
    <a:srgbClr val="E8ED1F"/>
    <a:srgbClr val="A62A9D"/>
    <a:srgbClr val="9EA4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2674" autoAdjust="0"/>
  </p:normalViewPr>
  <p:slideViewPr>
    <p:cSldViewPr>
      <p:cViewPr>
        <p:scale>
          <a:sx n="111" d="100"/>
          <a:sy n="111" d="100"/>
        </p:scale>
        <p:origin x="-153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343B9-6085-4961-8108-C455D4C9DF71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70C20-99C9-4F17-92D2-FB545010F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140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F70C20-99C9-4F17-92D2-FB545010F73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525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15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46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27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03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5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89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93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42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93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95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9C7C9-0C35-4A97-B03F-4D51287F5A50}" type="datetimeFigureOut">
              <a:rPr lang="ru-RU" smtClean="0"/>
              <a:t>26.01.2024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C7A15-19FD-4C7A-8EC7-45551CC52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95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2.png"/><Relationship Id="rId5" Type="http://schemas.openxmlformats.org/officeDocument/2006/relationships/audio" Target="../media/audio4.wav"/><Relationship Id="rId10" Type="http://schemas.openxmlformats.org/officeDocument/2006/relationships/image" Target="../media/image21.png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49.png"/><Relationship Id="rId5" Type="http://schemas.openxmlformats.org/officeDocument/2006/relationships/image" Target="../media/image43.jpeg"/><Relationship Id="rId15" Type="http://schemas.openxmlformats.org/officeDocument/2006/relationships/image" Target="../media/image5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png"/><Relationship Id="rId14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13" Type="http://schemas.openxmlformats.org/officeDocument/2006/relationships/image" Target="../media/image47.png"/><Relationship Id="rId18" Type="http://schemas.openxmlformats.org/officeDocument/2006/relationships/image" Target="../media/image60.gif"/><Relationship Id="rId26" Type="http://schemas.openxmlformats.org/officeDocument/2006/relationships/image" Target="../media/image68.png"/><Relationship Id="rId3" Type="http://schemas.openxmlformats.org/officeDocument/2006/relationships/audio" Target="../media/audio5.wav"/><Relationship Id="rId21" Type="http://schemas.openxmlformats.org/officeDocument/2006/relationships/image" Target="../media/image63.gif"/><Relationship Id="rId7" Type="http://schemas.openxmlformats.org/officeDocument/2006/relationships/audio" Target="../media/audio10.wav"/><Relationship Id="rId12" Type="http://schemas.openxmlformats.org/officeDocument/2006/relationships/image" Target="../media/image55.png"/><Relationship Id="rId17" Type="http://schemas.openxmlformats.org/officeDocument/2006/relationships/image" Target="../media/image59.gif"/><Relationship Id="rId25" Type="http://schemas.openxmlformats.org/officeDocument/2006/relationships/image" Target="../media/image67.gif"/><Relationship Id="rId2" Type="http://schemas.openxmlformats.org/officeDocument/2006/relationships/audio" Target="../media/audio6.wav"/><Relationship Id="rId16" Type="http://schemas.openxmlformats.org/officeDocument/2006/relationships/image" Target="../media/image58.png"/><Relationship Id="rId20" Type="http://schemas.openxmlformats.org/officeDocument/2006/relationships/image" Target="../media/image62.png"/><Relationship Id="rId29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9.wav"/><Relationship Id="rId11" Type="http://schemas.openxmlformats.org/officeDocument/2006/relationships/image" Target="../media/image54.jpeg"/><Relationship Id="rId24" Type="http://schemas.openxmlformats.org/officeDocument/2006/relationships/image" Target="../media/image66.png"/><Relationship Id="rId5" Type="http://schemas.openxmlformats.org/officeDocument/2006/relationships/audio" Target="../media/audio8.wav"/><Relationship Id="rId15" Type="http://schemas.openxmlformats.org/officeDocument/2006/relationships/image" Target="../media/image57.png"/><Relationship Id="rId23" Type="http://schemas.openxmlformats.org/officeDocument/2006/relationships/image" Target="../media/image65.gif"/><Relationship Id="rId28" Type="http://schemas.openxmlformats.org/officeDocument/2006/relationships/image" Target="../media/image70.gif"/><Relationship Id="rId10" Type="http://schemas.openxmlformats.org/officeDocument/2006/relationships/audio" Target="../media/audio13.wav"/><Relationship Id="rId19" Type="http://schemas.openxmlformats.org/officeDocument/2006/relationships/image" Target="../media/image61.png"/><Relationship Id="rId4" Type="http://schemas.openxmlformats.org/officeDocument/2006/relationships/audio" Target="../media/audio7.wav"/><Relationship Id="rId9" Type="http://schemas.openxmlformats.org/officeDocument/2006/relationships/audio" Target="../media/audio12.wav"/><Relationship Id="rId14" Type="http://schemas.openxmlformats.org/officeDocument/2006/relationships/image" Target="../media/image56.gif"/><Relationship Id="rId22" Type="http://schemas.openxmlformats.org/officeDocument/2006/relationships/image" Target="../media/image64.png"/><Relationship Id="rId27" Type="http://schemas.openxmlformats.org/officeDocument/2006/relationships/image" Target="../media/image6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png"/><Relationship Id="rId18" Type="http://schemas.openxmlformats.org/officeDocument/2006/relationships/image" Target="../media/image87.png"/><Relationship Id="rId3" Type="http://schemas.openxmlformats.org/officeDocument/2006/relationships/image" Target="../media/image72.png"/><Relationship Id="rId21" Type="http://schemas.openxmlformats.org/officeDocument/2006/relationships/image" Target="../media/image90.gif"/><Relationship Id="rId7" Type="http://schemas.openxmlformats.org/officeDocument/2006/relationships/image" Target="../media/image76.png"/><Relationship Id="rId12" Type="http://schemas.openxmlformats.org/officeDocument/2006/relationships/image" Target="../media/image81.png"/><Relationship Id="rId17" Type="http://schemas.openxmlformats.org/officeDocument/2006/relationships/image" Target="../media/image86.png"/><Relationship Id="rId2" Type="http://schemas.openxmlformats.org/officeDocument/2006/relationships/image" Target="../media/image16.jpeg"/><Relationship Id="rId16" Type="http://schemas.openxmlformats.org/officeDocument/2006/relationships/image" Target="../media/image85.png"/><Relationship Id="rId20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5" Type="http://schemas.openxmlformats.org/officeDocument/2006/relationships/image" Target="../media/image84.png"/><Relationship Id="rId10" Type="http://schemas.openxmlformats.org/officeDocument/2006/relationships/image" Target="../media/image79.png"/><Relationship Id="rId19" Type="http://schemas.openxmlformats.org/officeDocument/2006/relationships/image" Target="../media/image88.png"/><Relationship Id="rId4" Type="http://schemas.openxmlformats.org/officeDocument/2006/relationships/image" Target="../media/image73.png"/><Relationship Id="rId9" Type="http://schemas.openxmlformats.org/officeDocument/2006/relationships/image" Target="../media/image78.png"/><Relationship Id="rId14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13" Type="http://schemas.openxmlformats.org/officeDocument/2006/relationships/image" Target="../media/image101.gif"/><Relationship Id="rId18" Type="http://schemas.openxmlformats.org/officeDocument/2006/relationships/image" Target="../media/image105.jpeg"/><Relationship Id="rId26" Type="http://schemas.openxmlformats.org/officeDocument/2006/relationships/image" Target="../media/image113.jpeg"/><Relationship Id="rId3" Type="http://schemas.openxmlformats.org/officeDocument/2006/relationships/image" Target="../media/image91.jpeg"/><Relationship Id="rId21" Type="http://schemas.openxmlformats.org/officeDocument/2006/relationships/image" Target="../media/image108.png"/><Relationship Id="rId7" Type="http://schemas.openxmlformats.org/officeDocument/2006/relationships/image" Target="../media/image95.jpeg"/><Relationship Id="rId12" Type="http://schemas.openxmlformats.org/officeDocument/2006/relationships/image" Target="../media/image100.png"/><Relationship Id="rId17" Type="http://schemas.openxmlformats.org/officeDocument/2006/relationships/image" Target="../media/image104.jpeg"/><Relationship Id="rId25" Type="http://schemas.openxmlformats.org/officeDocument/2006/relationships/image" Target="../media/image112.jpeg"/><Relationship Id="rId2" Type="http://schemas.openxmlformats.org/officeDocument/2006/relationships/image" Target="../media/image16.jpeg"/><Relationship Id="rId16" Type="http://schemas.openxmlformats.org/officeDocument/2006/relationships/image" Target="../media/image103.jpeg"/><Relationship Id="rId20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11" Type="http://schemas.openxmlformats.org/officeDocument/2006/relationships/image" Target="../media/image99.png"/><Relationship Id="rId24" Type="http://schemas.openxmlformats.org/officeDocument/2006/relationships/image" Target="../media/image111.jpeg"/><Relationship Id="rId5" Type="http://schemas.openxmlformats.org/officeDocument/2006/relationships/image" Target="../media/image93.jpeg"/><Relationship Id="rId15" Type="http://schemas.openxmlformats.org/officeDocument/2006/relationships/image" Target="../media/image47.png"/><Relationship Id="rId23" Type="http://schemas.openxmlformats.org/officeDocument/2006/relationships/image" Target="../media/image110.jpeg"/><Relationship Id="rId28" Type="http://schemas.openxmlformats.org/officeDocument/2006/relationships/image" Target="../media/image115.jpeg"/><Relationship Id="rId10" Type="http://schemas.openxmlformats.org/officeDocument/2006/relationships/image" Target="../media/image98.gif"/><Relationship Id="rId19" Type="http://schemas.openxmlformats.org/officeDocument/2006/relationships/image" Target="../media/image106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Relationship Id="rId14" Type="http://schemas.openxmlformats.org/officeDocument/2006/relationships/image" Target="../media/image102.jpeg"/><Relationship Id="rId22" Type="http://schemas.openxmlformats.org/officeDocument/2006/relationships/image" Target="../media/image109.png"/><Relationship Id="rId27" Type="http://schemas.openxmlformats.org/officeDocument/2006/relationships/image" Target="../media/image11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gif"/><Relationship Id="rId13" Type="http://schemas.openxmlformats.org/officeDocument/2006/relationships/image" Target="../media/image124.png"/><Relationship Id="rId18" Type="http://schemas.openxmlformats.org/officeDocument/2006/relationships/image" Target="../media/image129.png"/><Relationship Id="rId3" Type="http://schemas.openxmlformats.org/officeDocument/2006/relationships/image" Target="../media/image16.jpeg"/><Relationship Id="rId21" Type="http://schemas.openxmlformats.org/officeDocument/2006/relationships/image" Target="../media/image132.png"/><Relationship Id="rId7" Type="http://schemas.openxmlformats.org/officeDocument/2006/relationships/image" Target="../media/image119.png"/><Relationship Id="rId12" Type="http://schemas.openxmlformats.org/officeDocument/2006/relationships/image" Target="../media/image123.png"/><Relationship Id="rId17" Type="http://schemas.openxmlformats.org/officeDocument/2006/relationships/image" Target="../media/image12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7.png"/><Relationship Id="rId20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11" Type="http://schemas.openxmlformats.org/officeDocument/2006/relationships/image" Target="../media/image47.png"/><Relationship Id="rId5" Type="http://schemas.openxmlformats.org/officeDocument/2006/relationships/image" Target="../media/image117.png"/><Relationship Id="rId15" Type="http://schemas.openxmlformats.org/officeDocument/2006/relationships/image" Target="../media/image126.png"/><Relationship Id="rId10" Type="http://schemas.openxmlformats.org/officeDocument/2006/relationships/image" Target="../media/image122.png"/><Relationship Id="rId19" Type="http://schemas.openxmlformats.org/officeDocument/2006/relationships/image" Target="../media/image130.png"/><Relationship Id="rId4" Type="http://schemas.openxmlformats.org/officeDocument/2006/relationships/image" Target="../media/image116.png"/><Relationship Id="rId9" Type="http://schemas.openxmlformats.org/officeDocument/2006/relationships/image" Target="../media/image121.png"/><Relationship Id="rId14" Type="http://schemas.openxmlformats.org/officeDocument/2006/relationships/image" Target="../media/image12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13" Type="http://schemas.openxmlformats.org/officeDocument/2006/relationships/image" Target="../media/image144.gif"/><Relationship Id="rId3" Type="http://schemas.openxmlformats.org/officeDocument/2006/relationships/image" Target="../media/image134.gif"/><Relationship Id="rId7" Type="http://schemas.openxmlformats.org/officeDocument/2006/relationships/image" Target="../media/image138.png"/><Relationship Id="rId12" Type="http://schemas.openxmlformats.org/officeDocument/2006/relationships/image" Target="../media/image143.gif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11" Type="http://schemas.openxmlformats.org/officeDocument/2006/relationships/image" Target="../media/image142.png"/><Relationship Id="rId5" Type="http://schemas.openxmlformats.org/officeDocument/2006/relationships/image" Target="../media/image136.png"/><Relationship Id="rId15" Type="http://schemas.openxmlformats.org/officeDocument/2006/relationships/image" Target="../media/image146.png"/><Relationship Id="rId10" Type="http://schemas.openxmlformats.org/officeDocument/2006/relationships/image" Target="../media/image141.png"/><Relationship Id="rId4" Type="http://schemas.openxmlformats.org/officeDocument/2006/relationships/image" Target="../media/image135.png"/><Relationship Id="rId9" Type="http://schemas.openxmlformats.org/officeDocument/2006/relationships/image" Target="../media/image140.png"/><Relationship Id="rId14" Type="http://schemas.openxmlformats.org/officeDocument/2006/relationships/image" Target="../media/image14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i.pinimg.com/originals/1d/27/c9/1d27c92379e6309e85d649b6e7b6c2b1.png" TargetMode="External"/><Relationship Id="rId13" Type="http://schemas.openxmlformats.org/officeDocument/2006/relationships/hyperlink" Target="https://easyen.ru/load/metodika/technologicheski_priem/sozdanie_prezentacij_s_primeneniem_tekhnologicheskogo_prijoma_soty/246-1-0-37148" TargetMode="External"/><Relationship Id="rId3" Type="http://schemas.openxmlformats.org/officeDocument/2006/relationships/hyperlink" Target="https://dsha.krd.muzkult.ru/media/2021/04/13/1249433880/TidyRemorsefulDugong-size_restricted.gif" TargetMode="External"/><Relationship Id="rId7" Type="http://schemas.openxmlformats.org/officeDocument/2006/relationships/hyperlink" Target="https://allday1.com/uploads/posts/2015-09/1441450245_dwarves-05.png" TargetMode="External"/><Relationship Id="rId12" Type="http://schemas.openxmlformats.org/officeDocument/2006/relationships/hyperlink" Target="https://dop.pskovedu.ru/file/download/dop/39948A0EFF8C2DC72305461DD6DFF88E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mg11.postila.ru/data/0e/25/eb/44/0e25eb44e9645943aad84bd272560bc84453781b210e7f29a7789f32b3f27479.png" TargetMode="External"/><Relationship Id="rId11" Type="http://schemas.openxmlformats.org/officeDocument/2006/relationships/hyperlink" Target="https://ds04.infourok.ru/uploads/ex/0fd6/000a9725-ba241d53/2/hello_html_m6b6f48bd.png" TargetMode="External"/><Relationship Id="rId5" Type="http://schemas.openxmlformats.org/officeDocument/2006/relationships/hyperlink" Target="https://kartinkinaden.ru/uploads/posts/2021-01/1611345163_41-p-fon-skazochnaya-polyana-42.jpg" TargetMode="External"/><Relationship Id="rId10" Type="http://schemas.openxmlformats.org/officeDocument/2006/relationships/hyperlink" Target="https://clipart-best.com/img/dwarf/dwarf-clip-art-21.png" TargetMode="External"/><Relationship Id="rId4" Type="http://schemas.openxmlformats.org/officeDocument/2006/relationships/hyperlink" Target="http://rylik.ru/uploads/posts/2015-09/1441693799_dwarves-06.png" TargetMode="External"/><Relationship Id="rId9" Type="http://schemas.openxmlformats.org/officeDocument/2006/relationships/hyperlink" Target="https://clipart-best.com/img/dwarf/dwarf-clip-art-81.png" TargetMode="External"/><Relationship Id="rId14" Type="http://schemas.openxmlformats.org/officeDocument/2006/relationships/hyperlink" Target="https://bestanimations.com/media/notation/1046448114large-green-blue-music-notes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https://kartinkinaden.ru/uploads/posts/2021-01/1611345163_41-p-fon-skazochnaya-polyana-4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308932"/>
          </a:xfrm>
        </p:spPr>
        <p:txBody>
          <a:bodyPr>
            <a:normAutofit fontScale="90000"/>
          </a:bodyPr>
          <a:lstStyle/>
          <a:p>
            <a:r>
              <a:rPr lang="ru-RU" sz="2800" b="1" spc="-1" smtClean="0">
                <a:ln>
                  <a:solidFill>
                    <a:srgbClr val="A1C030">
                      <a:alpha val="0"/>
                    </a:srgbClr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2"/>
                  </a:outerShdw>
                </a:effectLst>
                <a:latin typeface="Verdana" pitchFamily="34" charset="0"/>
                <a:ea typeface="Verdana" pitchFamily="34" charset="0"/>
                <a:cs typeface="Shruti" pitchFamily="34" charset="0"/>
              </a:rPr>
              <a:t>Интерактивный </a:t>
            </a:r>
            <a:r>
              <a:rPr lang="ru-RU" sz="2800" b="1" spc="-1" dirty="0" smtClean="0">
                <a:ln>
                  <a:solidFill>
                    <a:srgbClr val="A1C030">
                      <a:alpha val="0"/>
                    </a:srgbClr>
                  </a:solidFill>
                </a:ln>
                <a:solidFill>
                  <a:srgbClr val="002060"/>
                </a:solidFill>
                <a:effectLst>
                  <a:outerShdw blurRad="50800" dist="50800" dir="5400000" algn="ctr" rotWithShape="0">
                    <a:schemeClr val="accent2"/>
                  </a:outerShdw>
                </a:effectLst>
                <a:latin typeface="Verdana" pitchFamily="34" charset="0"/>
                <a:ea typeface="Verdana" pitchFamily="34" charset="0"/>
                <a:cs typeface="Shruti" pitchFamily="34" charset="0"/>
              </a:rPr>
              <a:t>тренажёр</a:t>
            </a:r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ahoma" pitchFamily="34" charset="0"/>
                <a:cs typeface="Tahoma" pitchFamily="34" charset="0"/>
              </a:rPr>
              <a:t/>
            </a:r>
            <a:b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ahoma" pitchFamily="34" charset="0"/>
                <a:cs typeface="Tahoma" pitchFamily="34" charset="0"/>
              </a:rPr>
            </a:br>
            <a:r>
              <a:rPr lang="ru-RU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ahoma" pitchFamily="34" charset="0"/>
                <a:cs typeface="Tahoma" pitchFamily="34" charset="0"/>
              </a:rPr>
              <a:t>Путешествие гномиков в королевство МУЗЫКИ</a:t>
            </a:r>
            <a:endParaRPr lang="ru-RU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5" name="Picture 7" descr="https://dsha.krd.muzkult.ru/media/2021/04/13/1249433880/TidyRemorsefulDugong-size_restricted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9" y="5157193"/>
            <a:ext cx="80341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s://i.pinimg.com/originals/1d/27/c9/1d27c92379e6309e85d649b6e7b6c2b1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3017484"/>
            <a:ext cx="1602793" cy="160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s://clipart-best.com/img/dwarf/dwarf-clip-art-21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3142716"/>
            <a:ext cx="1136876" cy="155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s://clipart-best.com/img/dwarf/dwarf-clip-art-8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679313" y="3197988"/>
            <a:ext cx="1176865" cy="160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mg11.postila.ru/data/0e/25/eb/44/0e25eb44e9645943aad84bd272560bc84453781b210e7f29a7789f32b3f27479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411760" y="3017484"/>
            <a:ext cx="1296789" cy="157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User\Desktop\Участие в конкурсах\Современный учительский портал\Конкурс\н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3621" y="3284983"/>
            <a:ext cx="864096" cy="152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www.imgonline.com.ua/result_img/imgonline-com-ua-Transparent-backgr-PnzI52choIvHMi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2914521"/>
            <a:ext cx="1191320" cy="1633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User\Desktop\Участие в конкурсах\Современный учительский портал\Конкурс\1441693799_dwarves-06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5449" y="3454021"/>
            <a:ext cx="985030" cy="151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6" name="Управляющая кнопка: сведения 15">
            <a:hlinkClick r:id="" action="ppaction://hlinkshowjump?jump=lastslide" highlightClick="1"/>
          </p:cNvPr>
          <p:cNvSpPr/>
          <p:nvPr/>
        </p:nvSpPr>
        <p:spPr>
          <a:xfrm>
            <a:off x="677103" y="6209929"/>
            <a:ext cx="469223" cy="432048"/>
          </a:xfrm>
          <a:prstGeom prst="actionButtonInformation">
            <a:avLst/>
          </a:prstGeom>
          <a:solidFill>
            <a:srgbClr val="FFFF00"/>
          </a:solidFill>
          <a:ln w="25400">
            <a:solidFill>
              <a:srgbClr val="9D2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48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catherineasquithgallery.com/uploads/posts/2021-02/1613565840_188-p-skazochnii-fon-dlya-prezentatsii-22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Desktop\Участие в конкурсах\Современный учительский портал\Конкурс\Папирус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-531440"/>
            <a:ext cx="7237413" cy="758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kartinkinaden.ru/uploads/posts/2021-01/1610949976_15-p-skazochnii-fon-dlya-afishi-2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0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9" name="Picture 17" descr="https://catherineasquithgallery.com/uploads/posts/2021-02/1614509594_90-p-fon-belaya-kirpichnaya-stena-13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80" y="0"/>
            <a:ext cx="91309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D:\Desktop\Участие в конкурсах\Современный учительский портал\Конкурс\pacman-png-wreck-it-ralph-6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5464191" cy="5464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3074" name="Picture 2" descr="D:\Desktop\Участие в конкурсах\Современный учительский портал\Конкурс\гоусть2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0966" y="2387196"/>
            <a:ext cx="2755669" cy="383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s://clipart-best.com/img/jail/jail-clip-art-5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0966" y="2204864"/>
            <a:ext cx="2755669" cy="390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75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647852_70-p-fon-lesa-dlya-prezentatsii-dlya-detei-1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vignette.wikia.nocookie.net/disneywar/images/6/65/Merlin.gif/revision/latest?cb=2018120219250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1484784"/>
            <a:ext cx="2803703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ьная выноска 6"/>
          <p:cNvSpPr/>
          <p:nvPr/>
        </p:nvSpPr>
        <p:spPr>
          <a:xfrm>
            <a:off x="3419872" y="116632"/>
            <a:ext cx="5112568" cy="4608512"/>
          </a:xfrm>
          <a:prstGeom prst="wedgeEllipseCallout">
            <a:avLst>
              <a:gd name="adj1" fmla="val -63164"/>
              <a:gd name="adj2" fmla="val 6288"/>
            </a:avLst>
          </a:prstGeom>
          <a:solidFill>
            <a:srgbClr val="FFFF0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pPr algn="ctr"/>
            <a:r>
              <a:rPr lang="ru-RU" sz="2800" dirty="0" smtClean="0">
                <a:solidFill>
                  <a:schemeClr val="tx1"/>
                </a:solidFill>
                <a:latin typeface="Monotype Corsiva" pitchFamily="66" charset="0"/>
              </a:rPr>
              <a:t>Гномики </a:t>
            </a:r>
            <a:r>
              <a:rPr lang="ru-RU" sz="2800" dirty="0">
                <a:solidFill>
                  <a:schemeClr val="tx1"/>
                </a:solidFill>
                <a:latin typeface="Monotype Corsiva" pitchFamily="66" charset="0"/>
              </a:rPr>
              <a:t>отправляются на помощь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королеве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Музыки</a:t>
            </a:r>
            <a:r>
              <a:rPr lang="ru-RU" sz="2800" dirty="0" smtClean="0">
                <a:solidFill>
                  <a:schemeClr val="tx1"/>
                </a:solidFill>
                <a:latin typeface="Monotype Corsiva" pitchFamily="66" charset="0"/>
              </a:rPr>
              <a:t>! </a:t>
            </a:r>
            <a:r>
              <a:rPr lang="ru-RU" sz="2800" dirty="0">
                <a:solidFill>
                  <a:schemeClr val="tx1"/>
                </a:solidFill>
                <a:latin typeface="Monotype Corsiva" pitchFamily="66" charset="0"/>
              </a:rPr>
              <a:t>Чтобы освободить 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королеву Музыки </a:t>
            </a:r>
            <a:r>
              <a:rPr lang="ru-RU" sz="2800" dirty="0">
                <a:solidFill>
                  <a:schemeClr val="tx1"/>
                </a:solidFill>
                <a:latin typeface="Monotype Corsiva" pitchFamily="66" charset="0"/>
              </a:rPr>
              <a:t>из темницы Великана нужно правильно ответить на музыкальные вопросы.</a:t>
            </a:r>
            <a:br>
              <a:rPr lang="ru-RU" sz="28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800" b="1" dirty="0">
                <a:solidFill>
                  <a:srgbClr val="7030A0"/>
                </a:solidFill>
                <a:latin typeface="Monotype Corsiva" pitchFamily="66" charset="0"/>
              </a:rPr>
              <a:t>Смелее друзья!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133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 descr="https://catherineasquithgallery.com/uploads/posts/2021-02/1613647852_70-p-fon-lesa-dlya-prezentatsii-dlya-detei-10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 rot="411502">
            <a:off x="1033676" y="3821539"/>
            <a:ext cx="1296466" cy="1489574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23528" y="116632"/>
            <a:ext cx="8423047" cy="864096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65412" cy="86409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  <a:t>Послушайте музыку и узнаете на каком транспорте отправятся в путешествие гномы.</a:t>
            </a:r>
            <a:endParaRPr lang="ru-RU" sz="24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787862" y="3961032"/>
            <a:ext cx="1186635" cy="1247794"/>
          </a:xfrm>
          <a:prstGeom prst="rect">
            <a:avLst/>
          </a:prstGeom>
          <a:blipFill dpi="0"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932618" y="3802124"/>
            <a:ext cx="1204866" cy="1432942"/>
          </a:xfrm>
          <a:prstGeom prst="rect">
            <a:avLst/>
          </a:prstGeom>
          <a:blipFill dpi="0"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 rot="411502">
            <a:off x="526001" y="3249035"/>
            <a:ext cx="2131321" cy="2459464"/>
          </a:xfrm>
          <a:prstGeom prst="rect">
            <a:avLst/>
          </a:prstGeom>
          <a:blipFill dpi="0"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836987">
            <a:off x="6063372" y="3097616"/>
            <a:ext cx="2781915" cy="2818554"/>
          </a:xfrm>
          <a:prstGeom prst="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3466528" y="2686998"/>
            <a:ext cx="2137044" cy="2548068"/>
          </a:xfrm>
          <a:prstGeom prst="rect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5785" y="5533819"/>
            <a:ext cx="2232248" cy="5862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ПОЕЗД</a:t>
            </a:r>
            <a:endParaRPr lang="ru-RU" sz="32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66528" y="5533818"/>
            <a:ext cx="2137045" cy="5862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АВТОБУС</a:t>
            </a:r>
            <a:endParaRPr lang="ru-RU" sz="3200" b="1" dirty="0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6241948" y="5533817"/>
            <a:ext cx="2137045" cy="5862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САМОЛЁТ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10158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.Звук Поезда Для Дете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равильный-отве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равильный-отве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еправильный-отве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еправильный-отве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2" grpId="0" animBg="1"/>
      <p:bldP spid="20" grpId="0" animBg="1"/>
      <p:bldP spid="20" grpId="1" animBg="1"/>
      <p:bldP spid="21" grpId="0" animBg="1"/>
      <p:bldP spid="22" grpId="1" animBg="1"/>
      <p:bldP spid="17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catherineasquithgallery.com/uploads/posts/2021-02/1613647852_70-p-fon-lesa-dlya-prezentatsii-dlya-detei-1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User\Desktop\Участие в конкурсах\Современный учительский портал\Конкурс\1441693799_dwarves-06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2820">
            <a:off x="2362764" y="3850543"/>
            <a:ext cx="74888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s://srv4.imgonline.com.ua/result_img/imgonline-com-ua-Transparent-backgr-5tjA5yzzSKI9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256832">
            <a:off x="860844" y="1444228"/>
            <a:ext cx="3752723" cy="1749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C:\Users\User\Desktop\Участие в конкурсах\Современный учительский портал\Конкурс\н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12996" flipH="1">
            <a:off x="3881200" y="3653121"/>
            <a:ext cx="65461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2" descr="https://clipart-best.com/img/dwarf/dwarf-clip-art-21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96647">
            <a:off x="6121329" y="3496023"/>
            <a:ext cx="1046441" cy="143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0" descr="https://i.pinimg.com/originals/1d/27/c9/1d27c92379e6309e85d649b6e7b6c2b1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905235" y="3592584"/>
            <a:ext cx="1283440" cy="123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4" descr="https://clipart-best.com/img/dwarf/dwarf-clip-art-81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78342">
            <a:off x="4736200" y="3539121"/>
            <a:ext cx="912215" cy="124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s://www.imgonline.com.ua/result_img/imgonline-com-ua-Transparent-backgr-PnzI52choIvHMi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32106" flipH="1">
            <a:off x="6637117" y="3523302"/>
            <a:ext cx="1034197" cy="141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s://img11.postila.ru/data/0e/25/eb/44/0e25eb44e9645943aad84bd272560bc84453781b210e7f29a7789f32b3f27479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62966">
            <a:off x="7040377" y="3438315"/>
            <a:ext cx="1274917" cy="1546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s://svgsilh.com/svg/155636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2" name="Picture 8" descr="https://www.imgonline.com.ua/result_img/imgonline-com-ua-Transparent-backgr-uJ180IpLBdMwr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23955">
            <a:off x="28160" y="3302083"/>
            <a:ext cx="3619500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www.imgonline.com.ua/result_img/imgonline-com-ua-Transparent-backgr-uJ180IpLBdMwr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7331" y="3484437"/>
            <a:ext cx="3619500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www.imgonline.com.ua/result_img/imgonline-com-ua-Transparent-backgr-uJ180IpLBdMwr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4500" y="3475128"/>
            <a:ext cx="3619500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catherineasquithgallery.com/uploads/posts/2021-03/1614595250_47-p-poezd-na-belom-fone-61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33203">
            <a:off x="262355" y="3098656"/>
            <a:ext cx="3087060" cy="212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https://srv4.imgonline.com.ua/result_img/imgonline-com-ua-Transparent-backgr-7YkA5qppovJwnv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37472">
            <a:off x="3174291" y="3999942"/>
            <a:ext cx="2456383" cy="150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https://srv4.imgonline.com.ua/result_img/imgonline-com-ua-Transparent-backgr-7YkA5qppovJwnv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04667">
            <a:off x="5466467" y="3954612"/>
            <a:ext cx="2454460" cy="150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2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srv2.imgonline.com.ua/result_img/imgonline-com-ua-Transparent-backgr-88dUMdM1iFarLu2H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3627" y="404664"/>
            <a:ext cx="669674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4.bp.blogspot.com/-1qn82brfuZE/VLkPNx7c0XI/AAAAAAAAJoY/qvV2FeYOH5w/s1600/arhit23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367643" y="5157192"/>
            <a:ext cx="6408712" cy="864096"/>
          </a:xfrm>
          <a:prstGeom prst="round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7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Tahoma" pitchFamily="34" charset="0"/>
              </a:rPr>
              <a:t>Мы оказались у стен королевского дворца с загадочной табличкой</a:t>
            </a:r>
            <a:endParaRPr lang="ru-RU" sz="2800" dirty="0"/>
          </a:p>
        </p:txBody>
      </p:sp>
      <p:pic>
        <p:nvPicPr>
          <p:cNvPr id="1032" name="Picture 8" descr="https://thumbs.gfycat.com/WellwornGreedyLemur-small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2163653"/>
            <a:ext cx="689283" cy="689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thumbs.gfycat.com/WellwornGreedyLemur-small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60384">
            <a:off x="2867283" y="2144864"/>
            <a:ext cx="726859" cy="726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54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https://catherineasquithgallery.com/uploads/posts/2021-03/1614564211_1-p-belaya-kirpichnaya-stena-fon-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315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Desktop\Участие в конкурсах\Современный учительский портал\Конкурс\ноты\1614797055_76-p-fon-dlya-nadpisi-137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66" y="978714"/>
            <a:ext cx="9144000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9512" y="188640"/>
            <a:ext cx="8568952" cy="720080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Tahoma" pitchFamily="34" charset="0"/>
              </a:rPr>
              <a:t>Чтобы попасть во дворец </a:t>
            </a:r>
            <a:endParaRPr lang="ru-RU" sz="2400" b="1" dirty="0" smtClean="0">
              <a:solidFill>
                <a:srgbClr val="FF0000"/>
              </a:solidFill>
              <a:latin typeface="Monotype Corsiva" pitchFamily="66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Tahoma" pitchFamily="34" charset="0"/>
              </a:rPr>
              <a:t>прохлопай 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ea typeface="Tahoma" pitchFamily="34" charset="0"/>
                <a:cs typeface="Tahoma" pitchFamily="34" charset="0"/>
              </a:rPr>
              <a:t>ритмический рисунок на схеме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3513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catherineasquithgallery.com/uploads/posts/2021-02/1612947472_65-p-rozovii-fon-dlya-fotoshopa-detskii-12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71" y="-32322"/>
            <a:ext cx="9130825" cy="689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439347" y="2666741"/>
            <a:ext cx="1344071" cy="197711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30897" y="2708814"/>
            <a:ext cx="1385596" cy="1966477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70487" y="2666740"/>
            <a:ext cx="1384110" cy="1949167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00438" y="2730467"/>
            <a:ext cx="1446514" cy="1967057"/>
          </a:xfrm>
          <a:prstGeom prst="rect">
            <a:avLst/>
          </a:pr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12533" y="2666740"/>
            <a:ext cx="1384109" cy="1962012"/>
          </a:xfrm>
          <a:prstGeom prst="rect">
            <a:avLst/>
          </a:prstGeom>
          <a:blipFill dpi="0"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39347" y="2666740"/>
            <a:ext cx="1344071" cy="1962012"/>
          </a:xfrm>
          <a:prstGeom prst="rect">
            <a:avLst/>
          </a:prstGeom>
          <a:blipFill dpi="0"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3676983" y="4780515"/>
            <a:ext cx="1855210" cy="687552"/>
          </a:xfrm>
          <a:prstGeom prst="round2DiagRect">
            <a:avLst/>
          </a:prstGeom>
          <a:solidFill>
            <a:srgbClr val="A9636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Э.ГРИГ</a:t>
            </a:r>
          </a:p>
          <a:p>
            <a:pPr algn="ctr"/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«В ПЕЩЕРЕ ГОРНОГО КОРОЛЯ»</a:t>
            </a:r>
            <a:endParaRPr lang="ru-RU" sz="12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17" name="Picture 4" descr="https://s02.yapfiles.ru/files/550084/shtory4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6" y="-32322"/>
            <a:ext cx="9141822" cy="287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200438" y="5589240"/>
            <a:ext cx="6755938" cy="936104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A963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FF0000"/>
                </a:solidFill>
                <a:latin typeface="Monotype Corsiva" pitchFamily="66" charset="0"/>
              </a:rPr>
              <a:t>В залах королевского дворца висят портреты композиторов, написавших эти произведения. Определи этих композиторов.</a:t>
            </a:r>
            <a:endParaRPr lang="ru-RU" sz="2000" dirty="0">
              <a:latin typeface="Monotype Corsiva" pitchFamily="66" charset="0"/>
            </a:endParaRPr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23" name="Picture 6" descr="https://steamuserimages-a.akamaihd.net/ugc/958599755020238923/560D14332DD51EAEE3B4D314855BCE497176ACE5/"/>
          <p:cNvPicPr>
            <a:picLocks noChangeAspect="1" noChangeArrowheads="1" noCrop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376" y="2978807"/>
            <a:ext cx="1380617" cy="178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94531" y="2666740"/>
            <a:ext cx="1360065" cy="1962012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39347" y="2636448"/>
            <a:ext cx="1344071" cy="2009750"/>
          </a:xfrm>
          <a:prstGeom prst="rect">
            <a:avLst/>
          </a:prstGeom>
          <a:blipFill dpi="0" rotWithShape="1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200437" y="2686582"/>
            <a:ext cx="1446515" cy="2010942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3860337" y="2625558"/>
            <a:ext cx="1404410" cy="2030784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6397821" y="2625558"/>
            <a:ext cx="1419403" cy="205177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1244654" y="2744899"/>
            <a:ext cx="1371839" cy="1926796"/>
          </a:xfrm>
          <a:prstGeom prst="rect">
            <a:avLst/>
          </a:prstGeom>
          <a:blipFill dpi="0" rotWithShape="1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1018197" y="4846097"/>
            <a:ext cx="1855210" cy="687552"/>
          </a:xfrm>
          <a:prstGeom prst="round2DiagRect">
            <a:avLst/>
          </a:prstGeom>
          <a:solidFill>
            <a:srgbClr val="A9636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М.П.МУСОРГСКИЙ</a:t>
            </a:r>
          </a:p>
          <a:p>
            <a:pPr algn="ctr"/>
            <a:r>
              <a:rPr lang="ru-RU" sz="12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«ГНОМ»</a:t>
            </a:r>
          </a:p>
        </p:txBody>
      </p:sp>
      <p:pic>
        <p:nvPicPr>
          <p:cNvPr id="26" name="Picture 6" descr="https://steamuserimages-a.akamaihd.net/ugc/958599755020238923/560D14332DD51EAEE3B4D314855BCE497176ACE5/"/>
          <p:cNvPicPr>
            <a:picLocks noChangeAspect="1" noChangeArrowheads="1" noCrop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75" y="3276561"/>
            <a:ext cx="1380617" cy="178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с двумя скругленными противолежащими углами 26"/>
          <p:cNvSpPr/>
          <p:nvPr/>
        </p:nvSpPr>
        <p:spPr>
          <a:xfrm>
            <a:off x="6191684" y="4782737"/>
            <a:ext cx="1855210" cy="687552"/>
          </a:xfrm>
          <a:prstGeom prst="round2DiagRect">
            <a:avLst/>
          </a:prstGeom>
          <a:solidFill>
            <a:srgbClr val="A9636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Ф.ЛИСТ </a:t>
            </a:r>
          </a:p>
          <a:p>
            <a:pPr algn="ctr"/>
            <a:r>
              <a:rPr lang="ru-RU" sz="12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«ХОРОВОД ГНОМОВ»</a:t>
            </a:r>
          </a:p>
        </p:txBody>
      </p:sp>
    </p:spTree>
    <p:extLst>
      <p:ext uri="{BB962C8B-B14F-4D97-AF65-F5344CB8AC3E}">
        <p14:creationId xmlns:p14="http://schemas.microsoft.com/office/powerpoint/2010/main" val="155866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3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4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0" grpId="0" animBg="1"/>
      <p:bldP spid="10" grpId="1" animBg="1"/>
      <p:bldP spid="10" grpId="2" animBg="1"/>
      <p:bldP spid="10" grpId="3" animBg="1"/>
      <p:bldP spid="15" grpId="0" animBg="1"/>
      <p:bldP spid="18" grpId="0" animBg="1"/>
      <p:bldP spid="7" grpId="0" animBg="1"/>
      <p:bldP spid="7" grpId="1" animBg="1"/>
      <p:bldP spid="7" grpId="2" animBg="1"/>
      <p:bldP spid="7" grpId="3" animBg="1"/>
      <p:bldP spid="11" grpId="0" animBg="1"/>
      <p:bldP spid="11" grpId="1" animBg="1"/>
      <p:bldP spid="11" grpId="2" animBg="1"/>
      <p:bldP spid="31" grpId="0" animBg="1"/>
      <p:bldP spid="31" grpId="1" animBg="1"/>
      <p:bldP spid="31" grpId="2" animBg="1"/>
      <p:bldP spid="25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e01.alicdn.com/kf/HTB1rkpwRFXXXXXKXFXXq6xXFXXXF/7x5FT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63" y="-30609"/>
            <a:ext cx="9144000" cy="685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611134" y="1912964"/>
            <a:ext cx="1836204" cy="4235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КОЛОКОЛЬЧИК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467989" y="1926708"/>
            <a:ext cx="1846069" cy="3961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БАРАБАН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85020" y="1517064"/>
            <a:ext cx="1944216" cy="3967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ГИТАРА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22665" y="1509479"/>
            <a:ext cx="1944216" cy="3967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МАРАКАСЫ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466881" y="1509479"/>
            <a:ext cx="1908212" cy="391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ГАРМОНЬ</a:t>
            </a:r>
            <a:endParaRPr lang="ru-RU" dirty="0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591780" y="1123162"/>
            <a:ext cx="1836204" cy="3967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ДУДОЧКА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27984" y="1133639"/>
            <a:ext cx="1872208" cy="3758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ГОНГ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4790" y="2942985"/>
            <a:ext cx="3312687" cy="32669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612963" y="2924944"/>
            <a:ext cx="3343413" cy="32964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605646" y="2348880"/>
            <a:ext cx="3708412" cy="42359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ТРЕУГОЛЬНИК</a:t>
            </a:r>
            <a:endParaRPr lang="ru-RU" sz="2400" b="1" dirty="0"/>
          </a:p>
        </p:txBody>
      </p:sp>
      <p:sp>
        <p:nvSpPr>
          <p:cNvPr id="21" name="Прямоугольник 20"/>
          <p:cNvSpPr/>
          <p:nvPr/>
        </p:nvSpPr>
        <p:spPr>
          <a:xfrm rot="20868641">
            <a:off x="-70054" y="3577978"/>
            <a:ext cx="1415028" cy="2111531"/>
          </a:xfrm>
          <a:prstGeom prst="rect">
            <a:avLst/>
          </a:prstGeom>
          <a:blipFill dpi="0"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 rot="20868641">
            <a:off x="5492319" y="3937283"/>
            <a:ext cx="1570643" cy="1382327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323528" y="258889"/>
            <a:ext cx="8496944" cy="874750"/>
          </a:xfrm>
          <a:prstGeom prst="flowChartAlternateProcess">
            <a:avLst/>
          </a:prstGeom>
          <a:solidFill>
            <a:srgbClr val="FFFF00"/>
          </a:solidFill>
          <a:ln>
            <a:solidFill>
              <a:srgbClr val="00B0F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FF0000"/>
                </a:solidFill>
                <a:latin typeface="Monotype Corsiva" pitchFamily="66" charset="0"/>
              </a:rPr>
              <a:t>Дворец королевы Музыки очень большой. В нём много комнат и этажей. Где прячет королеву Музыки Великан? Мы отыщем темницу, когда узнаем звуки всех музыкальных инструментов.</a:t>
            </a:r>
            <a:endParaRPr lang="ru-RU" sz="2000" dirty="0">
              <a:latin typeface="Monotype Corsiva" pitchFamily="66" charset="0"/>
            </a:endParaRPr>
          </a:p>
        </p:txBody>
      </p:sp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3339872" y="5965846"/>
            <a:ext cx="1855210" cy="687552"/>
          </a:xfrm>
          <a:prstGeom prst="round2DiagRect">
            <a:avLst/>
          </a:prstGeom>
          <a:solidFill>
            <a:srgbClr val="A9636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СЛЕДУЮЩИЙ ИНСТРУМЕНТ</a:t>
            </a:r>
            <a:endParaRPr lang="ru-RU" sz="12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855979" y="3501328"/>
            <a:ext cx="1402297" cy="1926796"/>
          </a:xfrm>
          <a:prstGeom prst="rect">
            <a:avLst/>
          </a:prstGeom>
          <a:blipFill dpi="0" rotWithShape="1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660938" y="3635688"/>
            <a:ext cx="1402297" cy="1658075"/>
          </a:xfrm>
          <a:prstGeom prst="rec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723947" y="3609566"/>
            <a:ext cx="1402297" cy="1615696"/>
          </a:xfrm>
          <a:prstGeom prst="rect">
            <a:avLst/>
          </a:prstGeom>
          <a:blipFill dpi="0"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585020" y="3454016"/>
            <a:ext cx="1402297" cy="1926796"/>
          </a:xfrm>
          <a:prstGeom prst="rect">
            <a:avLst/>
          </a:prstGeom>
          <a:blipFill dpi="0"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63688" y="3418857"/>
            <a:ext cx="1402297" cy="1926796"/>
          </a:xfrm>
          <a:prstGeom prst="rect">
            <a:avLst/>
          </a:prstGeom>
          <a:blipFill dpi="0"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026026" y="4170640"/>
            <a:ext cx="576064" cy="811633"/>
          </a:xfrm>
          <a:prstGeom prst="rect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800113" y="3501327"/>
            <a:ext cx="1402297" cy="1926796"/>
          </a:xfrm>
          <a:prstGeom prst="rect">
            <a:avLst/>
          </a:prstGeom>
          <a:blipFill dpi="0" rotWithShape="1"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826435" y="3936652"/>
            <a:ext cx="1071302" cy="1272990"/>
          </a:xfrm>
          <a:prstGeom prst="rect">
            <a:avLst/>
          </a:prstGeom>
          <a:blipFill dpi="0" rotWithShape="1"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788200" y="3366967"/>
            <a:ext cx="1402297" cy="1926796"/>
          </a:xfrm>
          <a:prstGeom prst="rect">
            <a:avLst/>
          </a:prstGeom>
          <a:blipFill dpi="0" rotWithShape="1"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 rot="3092413">
            <a:off x="5995153" y="3571352"/>
            <a:ext cx="871711" cy="1718926"/>
          </a:xfrm>
          <a:prstGeom prst="rect">
            <a:avLst/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855978" y="3501327"/>
            <a:ext cx="1402297" cy="1926796"/>
          </a:xfrm>
          <a:prstGeom prst="rect">
            <a:avLst/>
          </a:prstGeom>
          <a:blipFill dpi="0" rotWithShape="1"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364088" y="3817578"/>
            <a:ext cx="2338895" cy="1615513"/>
          </a:xfrm>
          <a:prstGeom prst="rect">
            <a:avLst/>
          </a:prstGeom>
          <a:blipFill dpi="0" rotWithShape="1"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796372" y="4077859"/>
            <a:ext cx="1080121" cy="1230059"/>
          </a:xfrm>
          <a:prstGeom prst="rect">
            <a:avLst/>
          </a:prstGeom>
          <a:blipFill dpi="0" rotWithShape="1"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585020" y="2823065"/>
            <a:ext cx="2125089" cy="3384678"/>
          </a:xfrm>
          <a:prstGeom prst="rect">
            <a:avLst/>
          </a:prstGeom>
          <a:blipFill dpi="0" rotWithShape="1"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extLst>
      <p:ext uri="{BB962C8B-B14F-4D97-AF65-F5344CB8AC3E}">
        <p14:creationId xmlns:p14="http://schemas.microsoft.com/office/powerpoint/2010/main" val="392390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 -0.00763 L 0.01701 0.03241 C 0.03107 0.04144 0.05208 0.0463 0.07396 0.0463 C 0.09896 0.0463 0.11892 0.04144 0.13298 0.03241 L 0.2 -0.00763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3.dudochka_(Gybka.com)(1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2.правильный ответ - scanca.n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gong(Gybka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1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gong(Gybka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2.gong(Gybka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8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5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4.kolokolchika_(Gybka.com)(1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4.kolokolchika_(Gybka.com)(1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1.baraban._(Gybka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1.baraban._(Gybka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1.baraban._(Gybka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6.гитара - волшебный зву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6.гитара - волшебный зву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3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5.Гармонь - Эх,гармошка русская (www.hotplayer.ru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5.Гармонь - Эх,гармошка русская (www.hotplayer.ru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9" presetID="1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7.Маракас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8.Треугольни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8.Треугольни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0" grpId="0" animBg="1"/>
      <p:bldP spid="11" grpId="0" animBg="1"/>
      <p:bldP spid="15" grpId="0" animBg="1"/>
      <p:bldP spid="8" grpId="0" animBg="1"/>
      <p:bldP spid="20" grpId="0" animBg="1"/>
      <p:bldP spid="21" grpId="2" animBg="1"/>
      <p:bldP spid="21" grpId="3" animBg="1"/>
      <p:bldP spid="22" grpId="1" animBg="1"/>
      <p:bldP spid="23" grpId="1" animBg="1"/>
      <p:bldP spid="23" grpId="2" animBg="1"/>
      <p:bldP spid="32" grpId="0" animBg="1"/>
      <p:bldP spid="32" grpId="1" animBg="1"/>
      <p:bldP spid="33" grpId="0" animBg="1"/>
      <p:bldP spid="33" grpId="1" animBg="1"/>
      <p:bldP spid="35" grpId="0" animBg="1"/>
      <p:bldP spid="35" grpId="1" animBg="1"/>
      <p:bldP spid="36" grpId="0" animBg="1"/>
      <p:bldP spid="36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4" grpId="0" animBg="1"/>
      <p:bldP spid="34" grpId="1" animBg="1"/>
      <p:bldP spid="38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647852_70-p-fon-lesa-dlya-prezentatsii-dlya-detei-1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379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https://srv2.imgonline.com.ua/result_img/imgonline-com-ua-Transparent-backgr-RgAQw2827b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701" y="2809143"/>
            <a:ext cx="4122283" cy="3395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https://srv2.imgonline.com.ua/result_img/imgonline-com-ua-Transparent-backgr-RgAQw2827by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2809143"/>
            <a:ext cx="4353424" cy="339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5" descr="C:\Users\User\Desktop\Участие в конкурсах\Современный учительский портал\Конкурс\1441693799_dwarves-06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4674897"/>
            <a:ext cx="789018" cy="121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Desktop\Участие в конкурсах\Современный учительский портал\Конкурс\ноты\imgonline-com-ua-Transparent-backgr-sRN6VqWxnU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35551" y="5661248"/>
            <a:ext cx="360040" cy="17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2657" y="5197787"/>
            <a:ext cx="288032" cy="1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8636" y="4749431"/>
            <a:ext cx="288032" cy="1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7257" y="3847896"/>
            <a:ext cx="288032" cy="1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8076" y="4302349"/>
            <a:ext cx="288032" cy="1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1605" y="3438839"/>
            <a:ext cx="288032" cy="1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6492" y="2960800"/>
            <a:ext cx="288032" cy="1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7" descr="D:\Desktop\Участие в конкурсах\Современный учительский портал\Конкурс\ноты\imgonline-com-ua-Transparent-backgr-LkX3i04a880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04722" y="5479803"/>
            <a:ext cx="411695" cy="29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0" descr="D:\Desktop\Участие в конкурсах\Современный учительский портал\Конкурс\ноты\imgonline-com-ua-Transparent-backgr-8ejmlu29wv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0983" y="5152485"/>
            <a:ext cx="384351" cy="25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1" descr="D:\Desktop\Участие в конкурсах\Современный учительский портал\Конкурс\ноты\imgonline-com-ua-Transparent-backgr-lp8K7OHfrBB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4450" y="4721042"/>
            <a:ext cx="331101" cy="14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2" descr="D:\Desktop\Участие в конкурсах\Современный учительский портал\Конкурс\ноты\imgonline-com-ua-Transparent-backgr-F2nxYAd4AUh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0373" y="4246564"/>
            <a:ext cx="445755" cy="23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3" descr="D:\Desktop\Участие в конкурсах\Современный учительский портал\Конкурс\ноты\imgonline-com-ua-Transparent-backgr-JOcdru0xhHwngAy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1844" y="3782802"/>
            <a:ext cx="588529" cy="29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4" descr="D:\Desktop\Участие в конкурсах\Современный учительский портал\Конкурс\ноты\imgonline-com-ua-Transparent-backgr-EIeMxzYz0Pju4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3252" y="3322663"/>
            <a:ext cx="517071" cy="32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5" descr="D:\Desktop\Участие в конкурсах\Современный учительский портал\Конкурс\ноты\imgonline-com-ua-Transparent-backgr-qEVbSjuakQmZ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1605" y="2889893"/>
            <a:ext cx="504359" cy="30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6" descr="C:\Users\User\Desktop\Участие в конкурсах\Современный учительский портал\Конкурс\н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18417" flipH="1">
            <a:off x="3275856" y="2157456"/>
            <a:ext cx="648072" cy="1140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https://www.imgonline.com.ua/result_img/imgonline-com-ua-Transparent-backgr-PnzI52choIvHMi.png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4100" y="2564904"/>
            <a:ext cx="648072" cy="112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4" descr="https://clipart-best.com/img/dwarf/dwarf-clip-art-81.png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104628" y="2990013"/>
            <a:ext cx="876464" cy="119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https://img11.postila.ru/data/0e/25/eb/44/0e25eb44e9645943aad84bd272560bc84453781b210e7f29a7789f32b3f27479.png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691680" y="3420621"/>
            <a:ext cx="964446" cy="116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2" descr="https://clipart-best.com/img/dwarf/dwarf-clip-art-21.png"/>
          <p:cNvPicPr>
            <a:picLocks noChangeAspect="1" noChangeArrowheads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3915304"/>
            <a:ext cx="828243" cy="113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1" descr="D:\Desktop\Участие в конкурсах\Современный учительский портал\Конкурс\imgonline-com-ua-Transparent-backgr-H3GNYukJpex.png"/>
          <p:cNvPicPr>
            <a:picLocks noChangeAspect="1" noChangeArrowheads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075" y="4350721"/>
            <a:ext cx="1129082" cy="112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Управляющая кнопка: далее 27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2056" name="Picture 8" descr="https://static.disput.az/uploads/monthly_2020_08/1797267287_image(9).gif.8cae7796d7a0c8156911ee4a0d46f5b9.gif"/>
          <p:cNvPicPr>
            <a:picLocks noChangeAspect="1" noChangeArrowheads="1" noCrop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4524" y="260648"/>
            <a:ext cx="2175272" cy="217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27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s://catherineasquithgallery.com/uploads/posts/2021-02/1613647852_70-p-fon-lesa-dlya-prezentatsii-dlya-detei-1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4572000" y="3446795"/>
            <a:ext cx="1256990" cy="659937"/>
          </a:xfrm>
          <a:prstGeom prst="flowChartAlternateProcess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6410400" y="1441157"/>
            <a:ext cx="1294242" cy="686911"/>
          </a:xfrm>
          <a:prstGeom prst="flowChartAlternateProcess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001856" y="4106732"/>
            <a:ext cx="1249694" cy="657726"/>
          </a:xfrm>
          <a:prstGeom prst="flowChartAlternateProcess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408855" y="4764458"/>
            <a:ext cx="1249694" cy="652165"/>
          </a:xfrm>
          <a:prstGeom prst="flowChartAlternateProcess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2843808" y="5416623"/>
            <a:ext cx="1305500" cy="664632"/>
          </a:xfrm>
          <a:prstGeom prst="flowChartAlternateProcess">
            <a:avLst/>
          </a:pr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5123194" y="2803507"/>
            <a:ext cx="1270963" cy="643288"/>
          </a:xfrm>
          <a:prstGeom prst="flowChartAlternateProcess">
            <a:avLst/>
          </a:prstGeom>
          <a:blipFill dpi="0"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5834438" y="2135084"/>
            <a:ext cx="1271968" cy="668423"/>
          </a:xfrm>
          <a:prstGeom prst="flowChartAlternateProcess">
            <a:avLst/>
          </a:prstGeom>
          <a:blipFill dpi="0"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48958" y="171712"/>
            <a:ext cx="7955490" cy="737008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  <a:t>Разгадайте ребусы и получите ключ от темницы королевы Музыки. </a:t>
            </a:r>
            <a:endParaRPr lang="ru-RU" sz="2400" dirty="0">
              <a:latin typeface="Monotype Corsiva" pitchFamily="66" charset="0"/>
            </a:endParaRPr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23" name="Picture 6" descr="https://m.gifmania.ru/Animated-Gifs-Iskusstvo/Animations-Music/Images-Solfege/Treble-Clefs/Treble-Clefs-81475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4408" y="836318"/>
            <a:ext cx="497935" cy="120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D:\Desktop\Участие в конкурсах\Современный учительский портал\Конкурс\Гномики играют на инструментах\imgonline-com-ua-Transparent-backgr-fHrI5L2e7WE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8711" y="4310902"/>
            <a:ext cx="1985310" cy="172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clipart-best.com/img/question-mark/question-mark-clip-art-2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0413" y="2909105"/>
            <a:ext cx="426084" cy="77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clipart-best.com/img/question-mark/question-mark-clip-art-2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8324" y="2523662"/>
            <a:ext cx="426084" cy="77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s://clipart-best.com/img/question-mark/question-mark-clip-art-2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93375" y="2875666"/>
            <a:ext cx="426084" cy="77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originals/86/8c/8a/868c8acba846cc1514911ca9d05fbc4d.gif"/>
          <p:cNvPicPr>
            <a:picLocks noChangeAspect="1" noChangeArrowheads="1" noCrop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13" y="-8379"/>
            <a:ext cx="1681087" cy="155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Блок-схема: альтернативный процесс 40"/>
          <p:cNvSpPr/>
          <p:nvPr/>
        </p:nvSpPr>
        <p:spPr>
          <a:xfrm>
            <a:off x="1964926" y="1437652"/>
            <a:ext cx="1294242" cy="658808"/>
          </a:xfrm>
          <a:prstGeom prst="flowChartAlternateProcess">
            <a:avLst/>
          </a:prstGeom>
          <a:blipFill dpi="0" rotWithShape="1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2" name="Блок-схема: альтернативный процесс 31"/>
          <p:cNvSpPr/>
          <p:nvPr/>
        </p:nvSpPr>
        <p:spPr>
          <a:xfrm>
            <a:off x="1964925" y="1441156"/>
            <a:ext cx="1294243" cy="658807"/>
          </a:xfrm>
          <a:prstGeom prst="flowChartAlternateProcess">
            <a:avLst/>
          </a:prstGeom>
          <a:blipFill dpi="0"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2" name="Блок-схема: альтернативный процесс 41"/>
          <p:cNvSpPr/>
          <p:nvPr/>
        </p:nvSpPr>
        <p:spPr>
          <a:xfrm>
            <a:off x="1978214" y="1458786"/>
            <a:ext cx="1267666" cy="623545"/>
          </a:xfrm>
          <a:prstGeom prst="flowChartAlternateProcess">
            <a:avLst/>
          </a:prstGeom>
          <a:blipFill dpi="0"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1991502" y="1445412"/>
            <a:ext cx="1267666" cy="643288"/>
          </a:xfrm>
          <a:prstGeom prst="flowChartAlternateProcess">
            <a:avLst/>
          </a:prstGeom>
          <a:blipFill dpi="0"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3" name="Блок-схема: альтернативный процесс 42"/>
          <p:cNvSpPr/>
          <p:nvPr/>
        </p:nvSpPr>
        <p:spPr>
          <a:xfrm>
            <a:off x="1994784" y="1448371"/>
            <a:ext cx="1261101" cy="648089"/>
          </a:xfrm>
          <a:prstGeom prst="flowChartAlternateProcess">
            <a:avLst/>
          </a:prstGeom>
          <a:blipFill dpi="0"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1994784" y="1460203"/>
            <a:ext cx="1277671" cy="636257"/>
          </a:xfrm>
          <a:prstGeom prst="flowChartAlternateProcess">
            <a:avLst/>
          </a:prstGeom>
          <a:blipFill dpi="0"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4" name="Блок-схема: альтернативный процесс 43"/>
          <p:cNvSpPr/>
          <p:nvPr/>
        </p:nvSpPr>
        <p:spPr>
          <a:xfrm>
            <a:off x="1983217" y="1424110"/>
            <a:ext cx="1272668" cy="675853"/>
          </a:xfrm>
          <a:prstGeom prst="flowChartAlternateProcess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9" name="Блок-схема: альтернативный процесс 28"/>
          <p:cNvSpPr/>
          <p:nvPr/>
        </p:nvSpPr>
        <p:spPr>
          <a:xfrm>
            <a:off x="1983217" y="1422135"/>
            <a:ext cx="1281186" cy="674272"/>
          </a:xfrm>
          <a:prstGeom prst="flowChartAlternateProcess">
            <a:avLst/>
          </a:prstGeom>
          <a:blipFill dpi="0" rotWithShape="1"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1" name="Блок-схема: альтернативный процесс 30"/>
          <p:cNvSpPr/>
          <p:nvPr/>
        </p:nvSpPr>
        <p:spPr>
          <a:xfrm>
            <a:off x="1983217" y="1443167"/>
            <a:ext cx="1274027" cy="654784"/>
          </a:xfrm>
          <a:prstGeom prst="flowChartAlternateProcess">
            <a:avLst/>
          </a:prstGeom>
          <a:blipFill dpi="0" rotWithShape="1"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1960626" y="1444476"/>
            <a:ext cx="1271968" cy="652165"/>
          </a:xfrm>
          <a:prstGeom prst="flowChartAlternateProcess">
            <a:avLst/>
          </a:prstGeom>
          <a:blipFill dpi="0" rotWithShape="1"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1973912" y="1443167"/>
            <a:ext cx="1271968" cy="664565"/>
          </a:xfrm>
          <a:prstGeom prst="flowChartAlternateProcess">
            <a:avLst/>
          </a:prstGeom>
          <a:blipFill dpi="0" rotWithShape="1"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9" name="Блок-схема: альтернативный процесс 38"/>
          <p:cNvSpPr/>
          <p:nvPr/>
        </p:nvSpPr>
        <p:spPr>
          <a:xfrm>
            <a:off x="1960626" y="1448371"/>
            <a:ext cx="1294965" cy="652785"/>
          </a:xfrm>
          <a:prstGeom prst="flowChartAlternateProcess">
            <a:avLst/>
          </a:prstGeom>
          <a:blipFill dpi="0" rotWithShape="1"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8" name="Блок-схема: альтернативный процесс 37"/>
          <p:cNvSpPr/>
          <p:nvPr/>
        </p:nvSpPr>
        <p:spPr>
          <a:xfrm>
            <a:off x="1951301" y="1446332"/>
            <a:ext cx="1281293" cy="652165"/>
          </a:xfrm>
          <a:prstGeom prst="flowChartAlternateProcess">
            <a:avLst/>
          </a:prstGeom>
          <a:blipFill dpi="0" rotWithShape="1"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7" name="Блок-схема: альтернативный процесс 36"/>
          <p:cNvSpPr/>
          <p:nvPr/>
        </p:nvSpPr>
        <p:spPr>
          <a:xfrm>
            <a:off x="1970154" y="1448371"/>
            <a:ext cx="1250945" cy="652165"/>
          </a:xfrm>
          <a:prstGeom prst="flowChartAlternateProcess">
            <a:avLst/>
          </a:prstGeom>
          <a:blipFill dpi="0" rotWithShape="1">
            <a:blip r:embed="rId2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extLst>
      <p:ext uri="{BB962C8B-B14F-4D97-AF65-F5344CB8AC3E}">
        <p14:creationId xmlns:p14="http://schemas.microsoft.com/office/powerpoint/2010/main" val="35304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89 0.05463 L -0.04289 0.581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05 0.00023 L 0.34045 0.0009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2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37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-0.00093 L -0.06597 0.12615 C -0.08576 0.15393 -0.08767 0.18796 -0.07934 0.22176 C -0.07483 0.2625 -0.06302 0.29236 -0.03507 0.30648 L 0.08021 0.38565 " pathEditMode="relative" rAng="4625434" ptsTypes="FffFF">
                                      <p:cBhvr>
                                        <p:cTn id="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2" y="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5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10243 4.07407E-6 C 0.14913 4.07407E-6 0.20747 0.05254 0.20747 0.09768 L 0.20747 0.20092 " pathEditMode="relative" rAng="0" ptsTypes="FfFF">
                                      <p:cBhvr>
                                        <p:cTn id="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65" y="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mph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2" presetClass="exit" presetSubtype="4" fill="hold" grpId="1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5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45 0.01458 L 0.15608 -0.00903 C 0.20625 -0.01968 0.27292 0.00324 0.27813 0.0338 L 0.28525 0.10278 " pathEditMode="relative" rAng="-542654" ptsTypes="FfFF">
                                      <p:cBhvr>
                                        <p:cTn id="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26" presetClass="emph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mph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13" presetID="37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13 -0.02061 L -0.01458 0.11018 C -0.01649 0.13402 -0.0092 0.1625 0.00191 0.18958 C 0.01667 0.21967 0.03281 0.23958 0.04618 0.25023 L 0.14236 0.29398 " pathEditMode="relative" rAng="3688053" ptsTypes="FffFF">
                                      <p:cBhvr>
                                        <p:cTn id="1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1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26" presetClass="emph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1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42" presetClass="path" presetSubtype="0" accel="50000" decel="5000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3 0.003 L 0.01493 0.48888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3" y="2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500"/>
                            </p:stCondLst>
                            <p:childTnLst>
                              <p:par>
                                <p:cTn id="136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4" grpId="0" animBg="1"/>
      <p:bldP spid="41" grpId="3" animBg="1"/>
      <p:bldP spid="41" grpId="4" animBg="1"/>
      <p:bldP spid="32" grpId="3" animBg="1"/>
      <p:bldP spid="32" grpId="4" animBg="1"/>
      <p:bldP spid="42" grpId="3" animBg="1"/>
      <p:bldP spid="42" grpId="4" animBg="1"/>
      <p:bldP spid="36" grpId="1" animBg="1"/>
      <p:bldP spid="36" grpId="4" animBg="1"/>
      <p:bldP spid="43" grpId="3" animBg="1"/>
      <p:bldP spid="43" grpId="4" animBg="1"/>
      <p:bldP spid="34" grpId="1" animBg="1"/>
      <p:bldP spid="34" grpId="3" animBg="1"/>
      <p:bldP spid="44" grpId="3" animBg="1"/>
      <p:bldP spid="44" grpId="4" animBg="1"/>
      <p:bldP spid="29" grpId="1" animBg="1"/>
      <p:bldP spid="29" grpId="3" animBg="1"/>
      <p:bldP spid="31" grpId="4" animBg="1"/>
      <p:bldP spid="31" grpId="5" animBg="1"/>
      <p:bldP spid="40" grpId="1" animBg="1"/>
      <p:bldP spid="40" grpId="3" animBg="1"/>
      <p:bldP spid="33" grpId="4" animBg="1"/>
      <p:bldP spid="33" grpId="5" animBg="1"/>
      <p:bldP spid="39" grpId="1" animBg="1"/>
      <p:bldP spid="39" grpId="5" animBg="1"/>
      <p:bldP spid="38" grpId="4" animBg="1"/>
      <p:bldP spid="38" grpId="6" animBg="1"/>
      <p:bldP spid="37" grpId="8" animBg="1"/>
      <p:bldP spid="37" grpId="1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 descr="https://catherineasquithgallery.com/uploads/posts/2021-02/1613647852_70-p-fon-lesa-dlya-prezentatsii-dlya-detei-10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379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07504" y="116632"/>
            <a:ext cx="8856984" cy="1008111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FF0000"/>
                </a:solidFill>
                <a:latin typeface="Monotype Corsiva" pitchFamily="66" charset="0"/>
              </a:rPr>
              <a:t>Спасибо Вам, друзья! Теперь я свободна! Я богатая королева и хочу щедро отблагодарить вас. За каждую правильно исполненную ноту вы получите настоящий бриллиант.</a:t>
            </a:r>
            <a:endParaRPr lang="ru-RU" sz="2000" dirty="0">
              <a:latin typeface="Monotype Corsiva" pitchFamily="66" charset="0"/>
            </a:endParaRPr>
          </a:p>
        </p:txBody>
      </p:sp>
      <p:pic>
        <p:nvPicPr>
          <p:cNvPr id="6" name="Picture 6" descr="D:\Desktop\Участие в конкурсах\Современный учительский портал\Конкурс\ноты\imgonline-com-ua-Transparent-backgr-sRN6VqWxnU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6097" y="2063439"/>
            <a:ext cx="526410" cy="25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9478" y="1964191"/>
            <a:ext cx="384675" cy="22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7212" y="1685762"/>
            <a:ext cx="395498" cy="23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7504" y="6209929"/>
            <a:ext cx="432048" cy="432048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9D232F"/>
            </a:solidFill>
          </a:ln>
          <a:effectLst>
            <a:reflection endPos="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1028" name="Picture 4" descr="https://www.imgonline.com.ua/result_img/imgonline-com-ua-Transparent-backgr-5DsZyKt7faAyAhD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83" y="3297752"/>
            <a:ext cx="1810419" cy="193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s://bestanimations.com/media/diamonds/2053050612sparkling-diamond-bling-animated-gif-24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597498">
            <a:off x="1397520" y="3468401"/>
            <a:ext cx="377132" cy="21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Группа 41"/>
          <p:cNvGrpSpPr/>
          <p:nvPr/>
        </p:nvGrpSpPr>
        <p:grpSpPr>
          <a:xfrm>
            <a:off x="2354125" y="5326490"/>
            <a:ext cx="4519520" cy="1326908"/>
            <a:chOff x="1835696" y="332656"/>
            <a:chExt cx="6840760" cy="2097918"/>
          </a:xfrm>
        </p:grpSpPr>
        <p:sp>
          <p:nvSpPr>
            <p:cNvPr id="43" name="Прямоугольник 42"/>
            <p:cNvSpPr/>
            <p:nvPr/>
          </p:nvSpPr>
          <p:spPr>
            <a:xfrm>
              <a:off x="2843808" y="342342"/>
              <a:ext cx="792088" cy="2088232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sz="2000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sz="2000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sz="2000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sz="2000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sz="2000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sz="2000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2060"/>
                </a:solidFill>
                <a:latin typeface="MicraC" pitchFamily="50" charset="0"/>
              </a:endParaRPr>
            </a:p>
            <a:p>
              <a:pPr algn="ctr"/>
              <a:endParaRPr lang="ru-RU" sz="2000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sz="2000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70C0"/>
                </a:solidFill>
                <a:latin typeface="MicraC" pitchFamily="50" charset="0"/>
              </a:endParaRP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3851920" y="332656"/>
              <a:ext cx="792088" cy="2088232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smtClean="0"/>
            </a:p>
            <a:p>
              <a:pPr algn="ctr"/>
              <a:endParaRPr lang="ru-RU" dirty="0"/>
            </a:p>
            <a:p>
              <a:pPr algn="ctr"/>
              <a:endParaRPr lang="ru-RU" dirty="0" smtClean="0"/>
            </a:p>
            <a:p>
              <a:pPr algn="ctr"/>
              <a:endParaRPr lang="ru-RU" dirty="0"/>
            </a:p>
            <a:p>
              <a:pPr algn="ctr"/>
              <a:endParaRPr lang="ru-RU" dirty="0" smtClean="0"/>
            </a:p>
            <a:p>
              <a:pPr algn="ctr"/>
              <a:endParaRPr lang="ru-RU" b="1" dirty="0">
                <a:solidFill>
                  <a:srgbClr val="002060"/>
                </a:solidFill>
                <a:latin typeface="MicraC" pitchFamily="50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860032" y="332656"/>
              <a:ext cx="792088" cy="2088232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2060"/>
                </a:solidFill>
                <a:latin typeface="MicraC" pitchFamily="50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5868144" y="332656"/>
              <a:ext cx="792088" cy="2088232"/>
            </a:xfrm>
            <a:prstGeom prst="rect">
              <a:avLst/>
            </a:prstGeom>
            <a:solidFill>
              <a:srgbClr val="7030A0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smtClean="0"/>
            </a:p>
            <a:p>
              <a:pPr algn="ctr"/>
              <a:endParaRPr lang="ru-RU" dirty="0"/>
            </a:p>
            <a:p>
              <a:pPr algn="ctr"/>
              <a:endParaRPr lang="ru-RU" dirty="0" smtClean="0"/>
            </a:p>
            <a:p>
              <a:pPr algn="ctr"/>
              <a:endParaRPr lang="ru-RU" dirty="0"/>
            </a:p>
            <a:p>
              <a:pPr algn="ctr"/>
              <a:endParaRPr lang="ru-RU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2060"/>
                </a:solidFill>
                <a:latin typeface="MicraC" pitchFamily="50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6876256" y="332656"/>
              <a:ext cx="792088" cy="2088232"/>
            </a:xfrm>
            <a:prstGeom prst="rect">
              <a:avLst/>
            </a:prstGeom>
            <a:solidFill>
              <a:srgbClr val="FF9900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smtClean="0"/>
            </a:p>
            <a:p>
              <a:pPr algn="ctr"/>
              <a:endParaRPr lang="ru-RU" dirty="0"/>
            </a:p>
            <a:p>
              <a:pPr algn="ctr"/>
              <a:endParaRPr lang="ru-RU" dirty="0" smtClean="0"/>
            </a:p>
            <a:p>
              <a:pPr algn="ctr"/>
              <a:endParaRPr lang="ru-RU" dirty="0"/>
            </a:p>
            <a:p>
              <a:pPr algn="ctr"/>
              <a:endParaRPr lang="ru-RU" dirty="0" smtClean="0"/>
            </a:p>
            <a:p>
              <a:pPr algn="ctr"/>
              <a:endParaRPr lang="ru-RU" b="1" dirty="0">
                <a:solidFill>
                  <a:srgbClr val="002060"/>
                </a:solidFill>
                <a:latin typeface="MicraC" pitchFamily="50" charset="0"/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1835696" y="332656"/>
              <a:ext cx="792088" cy="2088232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smtClean="0">
                <a:solidFill>
                  <a:srgbClr val="FF0000"/>
                </a:solidFill>
              </a:endParaRPr>
            </a:p>
            <a:p>
              <a:pPr algn="ctr"/>
              <a:endParaRPr lang="ru-RU" dirty="0">
                <a:solidFill>
                  <a:srgbClr val="FF0000"/>
                </a:solidFill>
              </a:endParaRPr>
            </a:p>
            <a:p>
              <a:pPr algn="ctr"/>
              <a:endParaRPr lang="ru-RU" dirty="0" smtClean="0">
                <a:solidFill>
                  <a:srgbClr val="FF0000"/>
                </a:solidFill>
              </a:endParaRPr>
            </a:p>
            <a:p>
              <a:pPr algn="ctr"/>
              <a:endParaRPr lang="ru-RU" dirty="0">
                <a:solidFill>
                  <a:srgbClr val="FF0000"/>
                </a:solidFill>
              </a:endParaRPr>
            </a:p>
            <a:p>
              <a:pPr algn="ctr"/>
              <a:endParaRPr lang="ru-RU" dirty="0" smtClean="0">
                <a:solidFill>
                  <a:srgbClr val="FF0000"/>
                </a:solidFill>
              </a:endParaRPr>
            </a:p>
            <a:p>
              <a:pPr algn="ctr"/>
              <a:endParaRPr lang="ru-RU" b="1" dirty="0">
                <a:solidFill>
                  <a:srgbClr val="002060"/>
                </a:solidFill>
                <a:latin typeface="MicraC" pitchFamily="50" charset="0"/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7884368" y="332656"/>
              <a:ext cx="792088" cy="2088232"/>
            </a:xfrm>
            <a:prstGeom prst="rect">
              <a:avLst/>
            </a:prstGeom>
            <a:solidFill>
              <a:srgbClr val="FF00FF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 smtClean="0">
                <a:solidFill>
                  <a:srgbClr val="0070C0"/>
                </a:solidFill>
                <a:latin typeface="MicraC" pitchFamily="50" charset="0"/>
              </a:endParaRPr>
            </a:p>
            <a:p>
              <a:pPr algn="ctr"/>
              <a:endParaRPr lang="ru-RU" b="1" dirty="0">
                <a:solidFill>
                  <a:srgbClr val="002060"/>
                </a:solidFill>
                <a:latin typeface="MicraC" pitchFamily="50" charset="0"/>
              </a:endParaRPr>
            </a:p>
          </p:txBody>
        </p:sp>
        <p:grpSp>
          <p:nvGrpSpPr>
            <p:cNvPr id="50" name="Группа 49"/>
            <p:cNvGrpSpPr/>
            <p:nvPr/>
          </p:nvGrpSpPr>
          <p:grpSpPr>
            <a:xfrm>
              <a:off x="2411760" y="332656"/>
              <a:ext cx="5688632" cy="1296144"/>
              <a:chOff x="2195736" y="4509120"/>
              <a:chExt cx="5688632" cy="1296144"/>
            </a:xfrm>
          </p:grpSpPr>
          <p:sp>
            <p:nvSpPr>
              <p:cNvPr id="51" name="Скругленный прямоугольник 50"/>
              <p:cNvSpPr/>
              <p:nvPr/>
            </p:nvSpPr>
            <p:spPr>
              <a:xfrm>
                <a:off x="2195736" y="4509120"/>
                <a:ext cx="666278" cy="1286458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Скругленный прямоугольник 51"/>
              <p:cNvSpPr/>
              <p:nvPr/>
            </p:nvSpPr>
            <p:spPr>
              <a:xfrm>
                <a:off x="3185642" y="4509120"/>
                <a:ext cx="666278" cy="1286458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Скругленный прямоугольник 52"/>
              <p:cNvSpPr/>
              <p:nvPr/>
            </p:nvSpPr>
            <p:spPr>
              <a:xfrm>
                <a:off x="4211960" y="4509120"/>
                <a:ext cx="666278" cy="1286458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Скругленный прямоугольник 53"/>
              <p:cNvSpPr/>
              <p:nvPr/>
            </p:nvSpPr>
            <p:spPr>
              <a:xfrm>
                <a:off x="5220072" y="4509120"/>
                <a:ext cx="666278" cy="1286458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Скругленный прямоугольник 54"/>
              <p:cNvSpPr/>
              <p:nvPr/>
            </p:nvSpPr>
            <p:spPr>
              <a:xfrm>
                <a:off x="6228184" y="4518806"/>
                <a:ext cx="666278" cy="1286458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Скругленный прямоугольник 55"/>
              <p:cNvSpPr/>
              <p:nvPr/>
            </p:nvSpPr>
            <p:spPr>
              <a:xfrm>
                <a:off x="7218090" y="4509120"/>
                <a:ext cx="666278" cy="1286458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dk1"/>
              </a:fillRef>
              <a:effectRef idx="1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1038" name="Picture 14" descr="D:\Desktop\Участие в конкурсах\Современный учительский портал\Конкурс\ноты\Нотки\Нотный-новый-10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2968" y="952722"/>
            <a:ext cx="6365035" cy="123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39554" y="1502969"/>
            <a:ext cx="395498" cy="23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1318" y="1370620"/>
            <a:ext cx="395498" cy="23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9608" y="1606258"/>
            <a:ext cx="395498" cy="23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https://webstockreview.net/images/music-clipart-quarter-note-1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6150" y="1808703"/>
            <a:ext cx="395498" cy="23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Прямоугольник 66"/>
          <p:cNvSpPr/>
          <p:nvPr/>
        </p:nvSpPr>
        <p:spPr>
          <a:xfrm>
            <a:off x="2489508" y="6355326"/>
            <a:ext cx="252546" cy="220015"/>
          </a:xfrm>
          <a:prstGeom prst="rect">
            <a:avLst/>
          </a:prstGeom>
          <a:blipFill dpi="0"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pic>
        <p:nvPicPr>
          <p:cNvPr id="1039" name="Picture 15" descr="D:\Desktop\Участие в конкурсах\Современный учительский портал\Конкурс\Гном с бриллиантом\imgonline-com-ua-Transparent-backgr-7VNeGyNidXCkx1Wd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17902">
            <a:off x="5668356" y="3550853"/>
            <a:ext cx="2900698" cy="210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www.imgonline.com.ua/result_img/imgonline-com-ua-Transparent-backgr-tsIUsP0Ea5cqB9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74041" flipH="1">
            <a:off x="7577656" y="3252115"/>
            <a:ext cx="1511530" cy="198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s://img1.picmix.com/output/stamp/normal/8/4/7/8/1448748_3af17.gif"/>
          <p:cNvPicPr>
            <a:picLocks noChangeAspect="1" noChangeArrowheads="1" noCrop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647262">
            <a:off x="7576222" y="3501908"/>
            <a:ext cx="528938" cy="7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Прямоугольник 75"/>
          <p:cNvSpPr/>
          <p:nvPr/>
        </p:nvSpPr>
        <p:spPr>
          <a:xfrm>
            <a:off x="3187043" y="6366166"/>
            <a:ext cx="248783" cy="209174"/>
          </a:xfrm>
          <a:prstGeom prst="rect">
            <a:avLst/>
          </a:prstGeom>
          <a:blipFill dpi="0" rotWithShape="1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472905" y="6355326"/>
            <a:ext cx="308049" cy="229882"/>
          </a:xfrm>
          <a:prstGeom prst="rect">
            <a:avLst/>
          </a:prstGeom>
          <a:blipFill dpi="0"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3750927" y="6367090"/>
            <a:ext cx="353142" cy="208250"/>
          </a:xfrm>
          <a:prstGeom prst="rect">
            <a:avLst/>
          </a:prstGeom>
          <a:blipFill dpi="0"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5062275" y="6367090"/>
            <a:ext cx="408255" cy="286308"/>
          </a:xfrm>
          <a:prstGeom prst="rect">
            <a:avLst/>
          </a:prstGeom>
          <a:blipFill dpi="0"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5767011" y="6385534"/>
            <a:ext cx="340584" cy="192994"/>
          </a:xfrm>
          <a:prstGeom prst="rect">
            <a:avLst/>
          </a:prstGeom>
          <a:blipFill dpi="0"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6431906" y="6385534"/>
            <a:ext cx="334322" cy="189806"/>
          </a:xfrm>
          <a:prstGeom prst="rect">
            <a:avLst/>
          </a:prstGeom>
          <a:blipFill dpi="0"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2489508" y="2376289"/>
            <a:ext cx="252546" cy="229882"/>
          </a:xfrm>
          <a:prstGeom prst="rect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800768" y="2172639"/>
            <a:ext cx="252546" cy="229882"/>
          </a:xfrm>
          <a:prstGeom prst="rect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161552" y="2313929"/>
            <a:ext cx="252546" cy="229882"/>
          </a:xfrm>
          <a:prstGeom prst="rect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4528688" y="2076437"/>
            <a:ext cx="252546" cy="229882"/>
          </a:xfrm>
          <a:prstGeom prst="rect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5195616" y="2025113"/>
            <a:ext cx="252546" cy="229882"/>
          </a:xfrm>
          <a:prstGeom prst="rect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5811030" y="2025113"/>
            <a:ext cx="252546" cy="229882"/>
          </a:xfrm>
          <a:prstGeom prst="rect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6485715" y="2031341"/>
            <a:ext cx="252546" cy="229882"/>
          </a:xfrm>
          <a:prstGeom prst="rect">
            <a:avLst/>
          </a:prstGeom>
          <a:blipFill dpi="0" rotWithShape="1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>
              <a:blipFill dpi="0" rotWithShape="1"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extLst>
      <p:ext uri="{BB962C8B-B14F-4D97-AF65-F5344CB8AC3E}">
        <p14:creationId xmlns:p14="http://schemas.microsoft.com/office/powerpoint/2010/main" val="336956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1088 L 3.61111E-6 -0.579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" presetClass="exit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2118 2.59259E-6 C 0.30729 2.59259E-6 0.42534 0.06018 0.42534 0.10949 L 0.42534 0.22083 " pathEditMode="relative" rAng="0" ptsTypes="FfFF">
                                      <p:cBhvr>
                                        <p:cTn id="4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1296 L -2.77778E-6 -0.5986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xit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-0.00926 L 0.19462 -0.00926 C 0.28073 -0.00926 0.38716 0.06805 0.38716 0.13171 L 0.38716 0.27314 " pathEditMode="relative" rAng="0" ptsTypes="FfFF">
                                      <p:cBhvr>
                                        <p:cTn id="5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19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00104 -0.6185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3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12344 1.48148E-6 C 0.17882 1.48148E-6 0.24705 0.07407 0.24705 0.13472 L 0.24705 0.26967 " pathEditMode="relative" rAng="0" ptsTypes="FfFF">
                                      <p:cBhvr>
                                        <p:cTn id="6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00034 -0.62199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3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0.1493 2.22222E-6 C 0.21632 2.22222E-6 0.29913 0.075 0.29913 0.13634 L 0.29913 0.27291 " pathEditMode="relative" rAng="0" ptsTypes="FfFF">
                                      <p:cBhvr>
                                        <p:cTn id="7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4.44444E-6 L 0.0059 -0.6488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3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9271 -2.96296E-6 C 0.1342 -2.96296E-6 0.18594 0.08357 0.18594 0.15185 L 0.18594 0.30463 " pathEditMode="relative" rAng="0" ptsTypes="FfFF">
                                      <p:cBhvr>
                                        <p:cTn id="8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8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00034 -0.64468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3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1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1157 L 0.07135 -0.01157 C 0.10295 -0.01157 0.14236 0.07778 0.14236 0.1507 L 0.14236 0.31296 " pathEditMode="relative" rAng="0" ptsTypes="FfFF">
                                      <p:cBhvr>
                                        <p:cTn id="10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1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00121 -0.64445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3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1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0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125 L 0.04705 -0.0125 C 0.06945 -0.0125 0.09723 0.07361 0.09723 0.14398 L 0.09723 0.30047 " pathEditMode="relative" rAng="0" ptsTypes="FfFF">
                                      <p:cBhvr>
                                        <p:cTn id="1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</p:childTnLst>
        </p:cTn>
      </p:par>
    </p:tnLst>
    <p:bldLst>
      <p:bldP spid="67" grpId="4" animBg="1"/>
      <p:bldP spid="67" grpId="5" animBg="1"/>
      <p:bldP spid="76" grpId="2" animBg="1"/>
      <p:bldP spid="76" grpId="3" animBg="1"/>
      <p:bldP spid="76" grpId="5" animBg="1"/>
      <p:bldP spid="77" grpId="2" animBg="1"/>
      <p:bldP spid="77" grpId="3" animBg="1"/>
      <p:bldP spid="77" grpId="4" animBg="1"/>
      <p:bldP spid="78" grpId="2" animBg="1"/>
      <p:bldP spid="78" grpId="3" animBg="1"/>
      <p:bldP spid="78" grpId="4" animBg="1"/>
      <p:bldP spid="79" grpId="2" animBg="1"/>
      <p:bldP spid="79" grpId="3" animBg="1"/>
      <p:bldP spid="79" grpId="4" animBg="1"/>
      <p:bldP spid="80" grpId="2" animBg="1"/>
      <p:bldP spid="80" grpId="3" animBg="1"/>
      <p:bldP spid="80" grpId="4" animBg="1"/>
      <p:bldP spid="81" grpId="2" animBg="1"/>
      <p:bldP spid="81" grpId="3" animBg="1"/>
      <p:bldP spid="81" grpId="4" animBg="1"/>
      <p:bldP spid="69" grpId="3" animBg="1"/>
      <p:bldP spid="69" grpId="4" animBg="1"/>
      <p:bldP spid="68" grpId="0" animBg="1"/>
      <p:bldP spid="68" grpId="1" animBg="1"/>
      <p:bldP spid="71" grpId="2" animBg="1"/>
      <p:bldP spid="71" grpId="4" animBg="1"/>
      <p:bldP spid="70" grpId="3" animBg="1"/>
      <p:bldP spid="70" grpId="4" animBg="1"/>
      <p:bldP spid="72" grpId="3" animBg="1"/>
      <p:bldP spid="72" grpId="4" animBg="1"/>
      <p:bldP spid="73" grpId="3" animBg="1"/>
      <p:bldP spid="73" grpId="4" animBg="1"/>
      <p:bldP spid="74" grpId="3" animBg="1"/>
      <p:bldP spid="74" grpId="4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phonoteka.org/uploads/posts/2021-04/1619004932_3-phonoteka_org-p-fon-lug-multyashnii-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5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img-fotki.yandex.ru/get/29815/55182939.23c/0_148e3f_a836bb81_ori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8812" cy="657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D:\Desktop\Участие в конкурсах\Современный учительский портал\Конкурс\imgonline-com-ua-Transparent-backgr-BFBJGzNDQY2GtIw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74566" y="3386160"/>
            <a:ext cx="2160240" cy="188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D:\Desktop\Участие в конкурсах\Современный учительский портал\Конкурс\3.98254413_large_0_63d30_dc00fe9_XL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98411">
            <a:off x="2351630" y="2315417"/>
            <a:ext cx="1517262" cy="175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D:\Desktop\Участие в конкурсах\Современный учительский портал\Конкурс\imgonline-com-ua-Transparent-backgr-H3GNYukJpex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4686" y="2404295"/>
            <a:ext cx="1612336" cy="161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D:\Desktop\Участие в конкурсах\Современный учительский портал\Конкурс\imgonline-com-ua-Transparent-backgr-uRXwstHYk1BSqo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56793">
            <a:off x="1825123" y="3705789"/>
            <a:ext cx="1219366" cy="190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Desktop\Участие в конкурсах\Современный учительский портал\Конкурс\дворец на прозрачном фоне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5030" y="167793"/>
            <a:ext cx="3578401" cy="447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Desktop\Участие в конкурсах\Современный учительский портал\Конкурс\imgonline-com-ua-Transparent-backgr-FoTKg2rlkd33Nx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872" y="1420144"/>
            <a:ext cx="2747441" cy="399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www.imgonline.com.ua/result_img/imgonline-com-ua-Transparent-backgr-j6dJWosY11SUg4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23736">
            <a:off x="4879573" y="3394213"/>
            <a:ext cx="1561440" cy="18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D:\Desktop\Участие в конкурсах\Современный учительский портал\Конкурс\imgonline-com-ua-Transparent-backgr-RsG6J79qy675XTBs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5341" y="3508261"/>
            <a:ext cx="1146878" cy="205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Desktop\Участие в конкурсах\Современный учительский портал\Конкурс\Гном с бриллиантом\444.Без-имени-5.gif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421488" flipH="1">
            <a:off x="7343204" y="3082305"/>
            <a:ext cx="1300549" cy="137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4" descr="https://img1.liveinternet.ru/images/attach/d/0/139/829/139829651_5177462_16246151_60x60.png"/>
          <p:cNvPicPr>
            <a:picLocks noChangeAspect="1" noChangeArrowheads="1" noCrop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4241" y="3903733"/>
            <a:ext cx="189119" cy="10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i.pinimg.com/originals/8d/11/9b/8d119bbf549763b81b25bda49a3ec75e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483768" y="3457283"/>
            <a:ext cx="1629086" cy="199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ttps://srv4.imgonline.com.ua/result_img/imgonline-com-ua-Transparent-backgr-5ccjR5FZIpSTekbS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4759056"/>
            <a:ext cx="196218" cy="12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множение 18">
            <a:hlinkClick r:id="" action="ppaction://hlinkshowjump?jump=endshow"/>
          </p:cNvPr>
          <p:cNvSpPr/>
          <p:nvPr/>
        </p:nvSpPr>
        <p:spPr>
          <a:xfrm>
            <a:off x="0" y="5976250"/>
            <a:ext cx="936104" cy="86409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69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atherineasquithgallery.com/uploads/posts/2021-02/1613647852_70-p-fon-lesa-dlya-prezentatsii-dlya-detei-1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379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908720"/>
          </a:xfrm>
        </p:spPr>
        <p:txBody>
          <a:bodyPr>
            <a:normAutofit fontScale="90000"/>
          </a:bodyPr>
          <a:lstStyle/>
          <a:p>
            <a:r>
              <a:rPr lang="ru-RU" sz="1800" b="1" dirty="0">
                <a:solidFill>
                  <a:srgbClr val="FF0000"/>
                </a:solidFill>
                <a:latin typeface="Arial Black" pitchFamily="34" charset="0"/>
                <a:cs typeface="Miriam" pitchFamily="34" charset="-79"/>
              </a:rPr>
              <a:t>Источники информации: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568952" cy="6444958"/>
          </a:xfrm>
        </p:spPr>
        <p:txBody>
          <a:bodyPr>
            <a:normAutofit fontScale="85000" lnSpcReduction="20000"/>
          </a:bodyPr>
          <a:lstStyle/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Клипарт ноты: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https://dsha.krd.muzkult.ru/media/2021/04/13/1249433880/TidyRemorsefulDugong-size_restricted.gif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Гном: </a:t>
            </a:r>
            <a:r>
              <a:rPr lang="en-US" sz="12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rylik.ru/uploads/posts/2015-09/1441693799_dwarves-06.png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Фон: </a:t>
            </a:r>
            <a:r>
              <a:rPr lang="en-US" sz="1200" dirty="0">
                <a:latin typeface="Times New Roman" pitchFamily="18" charset="0"/>
                <a:cs typeface="Times New Roman" pitchFamily="18" charset="0"/>
                <a:hlinkClick r:id="rId5"/>
              </a:rPr>
              <a:t>https://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kartinkinaden.ru/uploads/posts/2021-01/1611345163_41-p-fon-skazochnaya-polyana-42.jpg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Гном: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https://img11.postila.ru/data/0e/25/eb/44/0e25eb44e9645943aad84bd272560bc84453781b210e7f29a7789f32b3f27479.png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dirty="0">
                <a:latin typeface="Times New Roman" pitchFamily="18" charset="0"/>
                <a:cs typeface="Times New Roman" pitchFamily="18" charset="0"/>
                <a:hlinkClick r:id="rId7"/>
              </a:rPr>
              <a:t>https://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allday1.com/uploads/posts/2015-09/1441450245_dwarves-05.png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dirty="0">
                <a:latin typeface="Times New Roman" pitchFamily="18" charset="0"/>
                <a:cs typeface="Times New Roman" pitchFamily="18" charset="0"/>
                <a:hlinkClick r:id="rId8"/>
              </a:rPr>
              <a:t>https://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i.pinimg.com/originals/1d/27/c9/1d27c92379e6309e85d649b6e7b6c2b1.png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dirty="0">
                <a:latin typeface="Times New Roman" pitchFamily="18" charset="0"/>
                <a:cs typeface="Times New Roman" pitchFamily="18" charset="0"/>
                <a:hlinkClick r:id="rId9"/>
              </a:rPr>
              <a:t>https://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clipart-best.com/img/dwarf/dwarf-clip-art-81.png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dirty="0">
                <a:latin typeface="Times New Roman" pitchFamily="18" charset="0"/>
                <a:cs typeface="Times New Roman" pitchFamily="18" charset="0"/>
                <a:hlinkClick r:id="rId10"/>
              </a:rPr>
              <a:t>https://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clipart-best.com/img/dwarf/dwarf-clip-art-21.png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Дождь: </a:t>
            </a:r>
            <a:r>
              <a:rPr lang="en-US" sz="1200" dirty="0">
                <a:latin typeface="Times New Roman" pitchFamily="18" charset="0"/>
                <a:cs typeface="Times New Roman" pitchFamily="18" charset="0"/>
                <a:hlinkClick r:id="rId11"/>
              </a:rPr>
              <a:t>https://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ds04.infourok.ru/uploads/ex/0fd6/000a9725-ba241d53/2/hello_html_m6b6f48bd.png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Скрипичный ключ: </a:t>
            </a:r>
            <a:r>
              <a:rPr lang="en-US" sz="1200" dirty="0">
                <a:latin typeface="Times New Roman" pitchFamily="18" charset="0"/>
                <a:cs typeface="Times New Roman" pitchFamily="18" charset="0"/>
                <a:hlinkClick r:id="rId12"/>
              </a:rPr>
              <a:t>https://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dop.pskovedu.ru/file/download/dop/39948A0EFF8C2DC72305461DD6DFF88E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Шаблон ТП «Анимированная </a:t>
            </a:r>
            <a:r>
              <a:rPr lang="ru-RU" sz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сорбонка</a:t>
            </a: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»:</a:t>
            </a:r>
          </a:p>
          <a:p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https://easyen.ru/load/muzyka/uroki/trenazhjor_strunnye_muzykalnye_instrumenty/422-1-0-32541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Шаблон ТП «Табло»: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://easyen.ru/load/metodika/technologicheski_priem/didakticheskaja_igra_s_primeneniem_tekhnologicheskogo_prijoma_tablo_trafaret/246-1-0-48609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solidFill>
                  <a:srgbClr val="FF0000"/>
                </a:solidFill>
                <a:hlinkClick r:id="rId13"/>
              </a:rPr>
              <a:t>Создание презентаций  с применением технологического приёма «Соты</a:t>
            </a:r>
            <a:r>
              <a:rPr lang="ru-RU" sz="1200" dirty="0" smtClean="0">
                <a:solidFill>
                  <a:srgbClr val="FF0000"/>
                </a:solidFill>
                <a:hlinkClick r:id="rId13"/>
              </a:rPr>
              <a:t>»</a:t>
            </a:r>
            <a:r>
              <a:rPr lang="ru-RU" sz="1200" dirty="0" smtClean="0">
                <a:solidFill>
                  <a:srgbClr val="FF0000"/>
                </a:solidFill>
              </a:rPr>
              <a:t>:</a:t>
            </a:r>
          </a:p>
          <a:p>
            <a:r>
              <a:rPr lang="en-US" sz="1200" dirty="0" smtClean="0">
                <a:hlinkClick r:id="rId13"/>
              </a:rPr>
              <a:t>https</a:t>
            </a:r>
            <a:r>
              <a:rPr lang="en-US" sz="1200" dirty="0">
                <a:hlinkClick r:id="rId13"/>
              </a:rPr>
              <a:t>://</a:t>
            </a:r>
            <a:r>
              <a:rPr lang="en-US" sz="1200" dirty="0" smtClean="0">
                <a:hlinkClick r:id="rId13"/>
              </a:rPr>
              <a:t>easyen.ru/load/metodika/technologicheski_priem/sozdanie_prezentacij_s_primeneniem_tekhnologicheskogo_prijoma_soty/246-1-0-37148</a:t>
            </a:r>
            <a:endParaRPr lang="ru-RU" sz="1200" dirty="0" smtClean="0"/>
          </a:p>
          <a:p>
            <a:r>
              <a:rPr lang="ru-RU" sz="1100" b="1" dirty="0">
                <a:solidFill>
                  <a:srgbClr val="FF0000"/>
                </a:solidFill>
              </a:rPr>
              <a:t>Самолёт:</a:t>
            </a:r>
            <a:r>
              <a:rPr lang="en-US" sz="1100" dirty="0"/>
              <a:t>https://ds05.infourok.ru/uploads/ex/064a/000a04e1-6cf9fbc7/hello_html_m77fd7cc4.png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Поезд:</a:t>
            </a:r>
            <a:r>
              <a:rPr lang="en-US" sz="1100" dirty="0"/>
              <a:t>https://ds05.infourok.ru/uploads/ex/0543/00131812-76eec933/hello_html_m1cb67e5b.jpg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Автобус:</a:t>
            </a:r>
            <a:r>
              <a:rPr lang="en-US" sz="1100" dirty="0"/>
              <a:t>https://</a:t>
            </a:r>
            <a:r>
              <a:rPr lang="en-US" sz="1100" dirty="0" smtClean="0"/>
              <a:t>img-fotki.yandex.ru/get/769623/16969765.27b/0_ae784_821babc2_orig.png</a:t>
            </a:r>
            <a:endParaRPr lang="ru-RU" sz="1100" b="1" dirty="0">
              <a:solidFill>
                <a:srgbClr val="FF0000"/>
              </a:solidFill>
            </a:endParaRPr>
          </a:p>
          <a:p>
            <a:r>
              <a:rPr lang="ru-RU" sz="1100" b="1" dirty="0">
                <a:solidFill>
                  <a:srgbClr val="FF0000"/>
                </a:solidFill>
              </a:rPr>
              <a:t>Королева Музыки:</a:t>
            </a:r>
            <a:r>
              <a:rPr lang="en-US" sz="1100" dirty="0"/>
              <a:t>https://i.mycdn.me/i?r=AyH4iRPQ2q0otWIFepML2LxRPlVv_JCiJh0eJ4EFB4JNWw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Треугольник:</a:t>
            </a:r>
            <a:r>
              <a:rPr lang="en-US" sz="1100" dirty="0"/>
              <a:t>https://www.animatedimages.org/data/media/617/animated-percussion-instrument-image-0142.gif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Гитара:</a:t>
            </a:r>
            <a:r>
              <a:rPr lang="en-US" sz="1100" dirty="0"/>
              <a:t>https://pa1.narvii.com/6952/8e4994a8d9f7b22174171699f9edea6d23ebf68er1-84-179_hq.gif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Гармонь:</a:t>
            </a:r>
            <a:r>
              <a:rPr lang="en-US" sz="1100" dirty="0"/>
              <a:t>https://www.gifki.org/data/media/1273/instrument-dlya-muzyki-animatsionnaya-kartinka-0015.gif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Колокольчик:</a:t>
            </a:r>
            <a:r>
              <a:rPr lang="en-US" sz="1100" dirty="0"/>
              <a:t>http://liubavyshka.my1.ru/_ph/65/2/567166767.gif?1575714243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Барабан:</a:t>
            </a:r>
            <a:r>
              <a:rPr lang="en-US" sz="1100" dirty="0"/>
              <a:t>https://thumbs.gfycat.com/FamousDelayedGypsymoth-size_restricted.gif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Гонг:</a:t>
            </a:r>
            <a:r>
              <a:rPr lang="en-US" sz="1100" dirty="0"/>
              <a:t>http://pavupapri.hautetfort.com/media/00/00/2556609171.gif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Маракасы:</a:t>
            </a:r>
            <a:r>
              <a:rPr lang="en-US" sz="1100" dirty="0"/>
              <a:t>https://www.gifki.org/data/media/617/udarnyy-instrument-animatsionnaya-kartinka-0153.gif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Дудочка:</a:t>
            </a:r>
            <a:r>
              <a:rPr lang="en-US" sz="1100" dirty="0"/>
              <a:t>http://s10.rimg.info/a897120d91fafca8913f6f14f5d10024.gif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Гном с дудочкой:</a:t>
            </a:r>
            <a:r>
              <a:rPr lang="en-US" sz="1100" dirty="0"/>
              <a:t>https://im0-tub-ru.yandex.net/i?id=fe525f0ee30ff14e19aed890356f1771&amp;n=13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Гном с колокольчиком:</a:t>
            </a:r>
            <a:r>
              <a:rPr lang="en-US" sz="1100" dirty="0"/>
              <a:t>https://fsd.multiurok.ru/html/2019/05/06/s_5cd06746a7d1c/1152900_2.png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Гном с барабаном:</a:t>
            </a:r>
            <a:r>
              <a:rPr lang="en-US" sz="1100" dirty="0"/>
              <a:t>http://www.yenislayt.com/upload/2408e4c66c.png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Гном с гармошкой:</a:t>
            </a:r>
            <a:r>
              <a:rPr lang="en-US" sz="1100" dirty="0"/>
              <a:t>https://eventjet.ru/images/detailed/180/d9bfc26946c74445134e65e5f07d0574e6cd665f.png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Гном с гитарой:</a:t>
            </a:r>
            <a:r>
              <a:rPr lang="en-US" sz="1100" dirty="0"/>
              <a:t>https://clipart-best.com/img/dwarf/dwarf-clip-art-34.png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Гном с маракасами:</a:t>
            </a:r>
            <a:r>
              <a:rPr lang="en-US" sz="1100" dirty="0"/>
              <a:t>https://clipart-best.com/img/dwarf/dwarf-clip-art-65.png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Гном с гонгом:</a:t>
            </a:r>
            <a:r>
              <a:rPr lang="en-US" sz="1100" dirty="0"/>
              <a:t>https://i.pinimg.com/originals/85/aa/1d/85aa1d6dbb145b48deb701dabdac0373.gif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Бабочка: </a:t>
            </a:r>
            <a:r>
              <a:rPr lang="en-US" sz="1100" dirty="0"/>
              <a:t>https://i.pinimg.com/originals/86/8c/8a/868c8acba846cc1514911ca9d05fbc4d.gif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Нотки: </a:t>
            </a:r>
            <a:r>
              <a:rPr lang="en-US" sz="1100" dirty="0">
                <a:hlinkClick r:id="rId14"/>
              </a:rPr>
              <a:t>https://</a:t>
            </a:r>
            <a:r>
              <a:rPr lang="en-US" sz="1100" dirty="0" smtClean="0">
                <a:hlinkClick r:id="rId14"/>
              </a:rPr>
              <a:t>bestanimations.com/media/notation/1046448114large-green-blue-music-notes.gif</a:t>
            </a:r>
            <a:endParaRPr lang="ru-RU" sz="1100" dirty="0" smtClean="0"/>
          </a:p>
          <a:p>
            <a:r>
              <a:rPr lang="ru-RU" sz="1100" b="1" dirty="0">
                <a:solidFill>
                  <a:srgbClr val="FF0000"/>
                </a:solidFill>
              </a:rPr>
              <a:t>Фасоль: </a:t>
            </a:r>
            <a:r>
              <a:rPr lang="en-US" sz="1100" dirty="0"/>
              <a:t>https://sajenci-24.ru/uploads/category/68/menu_8ec07651f7613bd85d5b4d15f90bfdbf.jpeg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Мимоза:</a:t>
            </a:r>
            <a:r>
              <a:rPr lang="en-US" sz="1100" dirty="0"/>
              <a:t>https://cvetok-ok.ru/image/cache/catalog/0602/flw-12102-1500x1500.jpg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Дорога:</a:t>
            </a:r>
            <a:r>
              <a:rPr lang="en-US" sz="1100" dirty="0"/>
              <a:t>https://data.whicdn.com/images/318741409/original.jpg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Сила:</a:t>
            </a:r>
            <a:r>
              <a:rPr lang="en-US" sz="1100" dirty="0"/>
              <a:t>https://st2.depositphotos.com/1006689/9982/v/450/depositphotos_99827414-stock-illustration-biceps-flex-arm-vector-icon.jpg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Соль:</a:t>
            </a:r>
            <a:r>
              <a:rPr lang="en-US" sz="1100" dirty="0"/>
              <a:t>https://us.123rf.com/450wm/mything/mything1707/mything170700066/82997123-transparent-salt-shaker-with-metal-lid-pouring-salt-.jpg?ver=6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Лягушка:</a:t>
            </a:r>
            <a:r>
              <a:rPr lang="en-US" sz="1100" dirty="0"/>
              <a:t>https://i.pinimg.com/originals/b1/fa/c8/b1fac8ee09ca12122344d319ad4552ed.jpg</a:t>
            </a:r>
            <a:endParaRPr lang="ru-RU" sz="1100" dirty="0"/>
          </a:p>
          <a:p>
            <a:r>
              <a:rPr lang="ru-RU" sz="1100" b="1" dirty="0">
                <a:solidFill>
                  <a:srgbClr val="FF0000"/>
                </a:solidFill>
              </a:rPr>
              <a:t>Репка:</a:t>
            </a:r>
            <a:r>
              <a:rPr lang="en-US" sz="1100" dirty="0"/>
              <a:t>http://i.mycdn.me/i?r=AzEPZsRbOZEKgBhR0XGMT1Rk5w8jv7SZayX1NGTR98tYx6aKTM5SRkZCeTgDn6uOyic</a:t>
            </a:r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множение 1">
            <a:hlinkClick r:id="" action="ppaction://hlinkshowjump?jump=endshow"/>
          </p:cNvPr>
          <p:cNvSpPr/>
          <p:nvPr/>
        </p:nvSpPr>
        <p:spPr>
          <a:xfrm>
            <a:off x="7956376" y="4941168"/>
            <a:ext cx="936104" cy="86409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65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3564</TotalTime>
  <Words>232</Words>
  <Application>Microsoft Office PowerPoint</Application>
  <PresentationFormat>Экран (4:3)</PresentationFormat>
  <Paragraphs>108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Интерактивный тренажёр Путешествие гномиков в королевство МУЗЫКИ</vt:lpstr>
      <vt:lpstr>Презентация PowerPoint</vt:lpstr>
      <vt:lpstr>Презентация PowerPoint</vt:lpstr>
      <vt:lpstr>Презентация PowerPoint</vt:lpstr>
      <vt:lpstr>Послушайте музыку и узнаете на каком транспорте отправятся в путешествие гномы.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информации: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Certified Windows</dc:creator>
  <cp:lastModifiedBy>пользователь</cp:lastModifiedBy>
  <cp:revision>303</cp:revision>
  <dcterms:created xsi:type="dcterms:W3CDTF">2021-06-15T09:56:02Z</dcterms:created>
  <dcterms:modified xsi:type="dcterms:W3CDTF">2024-01-26T05:31:01Z</dcterms:modified>
</cp:coreProperties>
</file>